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7"/>
  </p:notesMasterIdLst>
  <p:handoutMasterIdLst>
    <p:handoutMasterId r:id="rId18"/>
  </p:handoutMasterIdLst>
  <p:sldIdLst>
    <p:sldId id="292" r:id="rId5"/>
    <p:sldId id="296" r:id="rId6"/>
    <p:sldId id="366" r:id="rId7"/>
    <p:sldId id="420" r:id="rId8"/>
    <p:sldId id="428" r:id="rId9"/>
    <p:sldId id="297" r:id="rId10"/>
    <p:sldId id="416" r:id="rId11"/>
    <p:sldId id="417" r:id="rId12"/>
    <p:sldId id="429" r:id="rId13"/>
    <p:sldId id="372" r:id="rId14"/>
    <p:sldId id="430" r:id="rId15"/>
    <p:sldId id="293" r:id="rId16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AFF"/>
    <a:srgbClr val="31859C"/>
    <a:srgbClr val="A02394"/>
    <a:srgbClr val="4AD6FF"/>
    <a:srgbClr val="FFEF92"/>
    <a:srgbClr val="F1B803"/>
    <a:srgbClr val="008E03"/>
    <a:srgbClr val="017E02"/>
    <a:srgbClr val="FFA47F"/>
    <a:srgbClr val="FF6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88" autoAdjust="0"/>
    <p:restoredTop sz="94639" autoAdjust="0"/>
  </p:normalViewPr>
  <p:slideViewPr>
    <p:cSldViewPr snapToGrid="0">
      <p:cViewPr varScale="1">
        <p:scale>
          <a:sx n="113" d="100"/>
          <a:sy n="113" d="100"/>
        </p:scale>
        <p:origin x="48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08/04/24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08/04/24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>
                <a:latin typeface="Century" panose="02040604050505020304" pitchFamily="18" charset="0"/>
              </a:rPr>
              <a:t>L’obesità è una malattia cronica e richiede un trattamento a vita</a:t>
            </a:r>
            <a:r>
              <a:rPr lang="it-IT" sz="1100" dirty="0">
                <a:latin typeface="Century" panose="02040604050505020304" pitchFamily="18" charset="0"/>
              </a:rPr>
              <a:t>.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1777F3-BB23-8845-AFE9-D0EE4E4FF3BF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2667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75553" y="3841"/>
            <a:ext cx="78585" cy="6858000"/>
          </a:xfrm>
          <a:prstGeom prst="rect">
            <a:avLst/>
          </a:prstGeom>
          <a:solidFill>
            <a:srgbClr val="8293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38007" y="-1345"/>
            <a:ext cx="137546" cy="6858000"/>
          </a:xfrm>
          <a:prstGeom prst="rect">
            <a:avLst/>
          </a:prstGeom>
          <a:solidFill>
            <a:srgbClr val="B86F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9DD59312-0A58-02E4-4B31-A9CCCB31F0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7"/>
          <a:stretch/>
        </p:blipFill>
        <p:spPr>
          <a:xfrm>
            <a:off x="-161129" y="0"/>
            <a:ext cx="4999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arallelogramma 14">
            <a:extLst>
              <a:ext uri="{FF2B5EF4-FFF2-40B4-BE49-F238E27FC236}">
                <a16:creationId xmlns:a16="http://schemas.microsoft.com/office/drawing/2014/main" id="{98B82A56-7790-48EC-983D-AB8F703699B2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ma 14">
            <a:extLst>
              <a:ext uri="{FF2B5EF4-FFF2-40B4-BE49-F238E27FC236}">
                <a16:creationId xmlns:a16="http://schemas.microsoft.com/office/drawing/2014/main" id="{AF082EE3-41AA-4817-A1CC-C33DDB8F675F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130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arallelogramma 14">
            <a:extLst>
              <a:ext uri="{FF2B5EF4-FFF2-40B4-BE49-F238E27FC236}">
                <a16:creationId xmlns:a16="http://schemas.microsoft.com/office/drawing/2014/main" id="{D20796F3-5674-4AF5-9623-575731F82E52}"/>
              </a:ext>
            </a:extLst>
          </p:cNvPr>
          <p:cNvSpPr/>
          <p:nvPr userDrawn="1"/>
        </p:nvSpPr>
        <p:spPr>
          <a:xfrm>
            <a:off x="46672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08/04/24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02578" y="259641"/>
            <a:ext cx="6942666" cy="3169359"/>
          </a:xfrm>
        </p:spPr>
        <p:txBody>
          <a:bodyPr>
            <a:normAutofit/>
          </a:bodyPr>
          <a:lstStyle/>
          <a:p>
            <a:r>
              <a:rPr lang="it-IT" sz="5300" dirty="0"/>
              <a:t>Le Procedure Psicologiche e Psichiatriche in Chirurgia Metabolica e </a:t>
            </a:r>
            <a:r>
              <a:rPr lang="it-IT" sz="5300" dirty="0" err="1"/>
              <a:t>Bariatrica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01510" y="3338687"/>
            <a:ext cx="5885688" cy="3321088"/>
          </a:xfrm>
        </p:spPr>
        <p:txBody>
          <a:bodyPr>
            <a:normAutofit fontScale="92500" lnSpcReduction="10000"/>
          </a:bodyPr>
          <a:lstStyle/>
          <a:p>
            <a:pPr algn="ctr"/>
            <a:endParaRPr lang="it-IT" sz="3000" b="1" dirty="0">
              <a:solidFill>
                <a:srgbClr val="B86FAD"/>
              </a:solidFill>
            </a:endParaRPr>
          </a:p>
          <a:p>
            <a:pPr algn="ctr"/>
            <a:r>
              <a:rPr lang="it-IT" sz="3000" b="1" dirty="0">
                <a:solidFill>
                  <a:srgbClr val="B86FAD"/>
                </a:solidFill>
              </a:rPr>
              <a:t>Emanuela Paone</a:t>
            </a:r>
          </a:p>
          <a:p>
            <a:pPr algn="ctr"/>
            <a:r>
              <a:rPr lang="it-IT" sz="2000" b="1" i="1" dirty="0">
                <a:solidFill>
                  <a:srgbClr val="B86FAD"/>
                </a:solidFill>
              </a:rPr>
              <a:t>Psicologa Psicoterapeuta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it-IT" sz="2800" i="1" dirty="0">
              <a:solidFill>
                <a:srgbClr val="B86FAD"/>
              </a:solidFill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endParaRPr lang="it-IT" sz="2800" i="1" dirty="0">
              <a:solidFill>
                <a:srgbClr val="B86FAD"/>
              </a:solidFill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it-IT" sz="1700" i="1" dirty="0">
                <a:solidFill>
                  <a:srgbClr val="B86FAD"/>
                </a:solidFill>
              </a:rPr>
              <a:t>«</a:t>
            </a:r>
            <a:r>
              <a:rPr lang="it-IT" sz="1700" b="1" i="1" dirty="0">
                <a:solidFill>
                  <a:srgbClr val="B86FAD"/>
                </a:solidFill>
              </a:rPr>
              <a:t>Sapienza»</a:t>
            </a:r>
            <a:r>
              <a:rPr lang="it-IT" sz="1700" b="1" dirty="0">
                <a:solidFill>
                  <a:srgbClr val="B86FAD"/>
                </a:solidFill>
              </a:rPr>
              <a:t>  Università di Roma</a:t>
            </a:r>
            <a:endParaRPr lang="it-IT" sz="1700" b="1" i="1" dirty="0">
              <a:solidFill>
                <a:srgbClr val="B86FAD"/>
              </a:solidFill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it-IT" sz="1700" b="1" i="1" dirty="0" err="1">
                <a:solidFill>
                  <a:srgbClr val="B86FAD"/>
                </a:solidFill>
              </a:rPr>
              <a:t>Bariatric</a:t>
            </a:r>
            <a:r>
              <a:rPr lang="it-IT" sz="1700" b="1" i="1" dirty="0">
                <a:solidFill>
                  <a:srgbClr val="B86FAD"/>
                </a:solidFill>
              </a:rPr>
              <a:t> and </a:t>
            </a:r>
            <a:r>
              <a:rPr lang="it-IT" sz="1700" b="1" i="1" dirty="0" err="1">
                <a:solidFill>
                  <a:srgbClr val="B86FAD"/>
                </a:solidFill>
              </a:rPr>
              <a:t>metabolic</a:t>
            </a:r>
            <a:r>
              <a:rPr lang="it-IT" sz="1700" b="1" i="1" dirty="0">
                <a:solidFill>
                  <a:srgbClr val="B86FAD"/>
                </a:solidFill>
              </a:rPr>
              <a:t> Center  </a:t>
            </a:r>
            <a:r>
              <a:rPr lang="it-IT" sz="1700" b="1" i="1" dirty="0" err="1">
                <a:solidFill>
                  <a:srgbClr val="B86FAD"/>
                </a:solidFill>
              </a:rPr>
              <a:t>S.I.C.Ob</a:t>
            </a:r>
            <a:r>
              <a:rPr lang="it-IT" sz="1700" b="1" i="1" dirty="0">
                <a:solidFill>
                  <a:srgbClr val="B86FAD"/>
                </a:solidFill>
              </a:rPr>
              <a:t>.</a:t>
            </a:r>
            <a:endParaRPr lang="it-IT" sz="1700" b="1" dirty="0">
              <a:solidFill>
                <a:srgbClr val="B86FAD"/>
              </a:solidFill>
            </a:endParaRP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it-IT" sz="1700" b="1" i="1" dirty="0">
                <a:solidFill>
                  <a:srgbClr val="B86FAD"/>
                </a:solidFill>
              </a:rPr>
              <a:t>Polo Pontino-ICOT (Latina)</a:t>
            </a:r>
          </a:p>
          <a:p>
            <a:endParaRPr lang="it-IT" sz="2800" b="1" dirty="0">
              <a:solidFill>
                <a:srgbClr val="B86FAD"/>
              </a:solidFill>
            </a:endParaRPr>
          </a:p>
          <a:p>
            <a:endParaRPr lang="it-IT" sz="2800" b="1" dirty="0">
              <a:solidFill>
                <a:srgbClr val="B86FAD"/>
              </a:solidFill>
            </a:endParaRPr>
          </a:p>
        </p:txBody>
      </p:sp>
      <p:pic>
        <p:nvPicPr>
          <p:cNvPr id="5" name="Segnaposto contenuto 13">
            <a:extLst>
              <a:ext uri="{FF2B5EF4-FFF2-40B4-BE49-F238E27FC236}">
                <a16:creationId xmlns:a16="http://schemas.microsoft.com/office/drawing/2014/main" id="{905F2583-FB1E-6851-ACA9-629D60600DF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76" b="-1876"/>
          <a:stretch/>
        </p:blipFill>
        <p:spPr>
          <a:xfrm>
            <a:off x="5260550" y="5459223"/>
            <a:ext cx="771896" cy="1200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A0C6B57-8C32-B12F-1057-8B2F6A05DC5E}"/>
              </a:ext>
            </a:extLst>
          </p:cNvPr>
          <p:cNvSpPr txBox="1"/>
          <p:nvPr/>
        </p:nvSpPr>
        <p:spPr>
          <a:xfrm>
            <a:off x="3971664" y="6570436"/>
            <a:ext cx="27196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100" b="1" dirty="0">
                <a:solidFill>
                  <a:srgbClr val="6D041D"/>
                </a:solidFill>
                <a:latin typeface="Century"/>
                <a:cs typeface="Century"/>
              </a:rPr>
              <a:t>Dott.ssa Emanuela Paone 11.04.2024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9FAD0CB6-7668-5F9B-7867-4988B4641F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68" r="70316" b="50194"/>
          <a:stretch/>
        </p:blipFill>
        <p:spPr>
          <a:xfrm>
            <a:off x="81765" y="12524"/>
            <a:ext cx="1209941" cy="186046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84E7992-03D5-6EE4-DA8E-CCFD0599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 r="62185" b="13048"/>
          <a:stretch/>
        </p:blipFill>
        <p:spPr>
          <a:xfrm>
            <a:off x="7362188" y="804221"/>
            <a:ext cx="1611070" cy="193586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1B88E7D-D776-AD88-026B-713BB568E8C7}"/>
              </a:ext>
            </a:extLst>
          </p:cNvPr>
          <p:cNvSpPr txBox="1"/>
          <p:nvPr/>
        </p:nvSpPr>
        <p:spPr>
          <a:xfrm>
            <a:off x="5331475" y="15940"/>
            <a:ext cx="5091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31859C"/>
                </a:solidFill>
                <a:latin typeface="Century" panose="02040604050505020304" pitchFamily="18" charset="0"/>
              </a:rPr>
              <a:t>al </a:t>
            </a:r>
            <a:r>
              <a:rPr lang="it-IT" sz="2400" i="1" dirty="0">
                <a:solidFill>
                  <a:srgbClr val="31859C"/>
                </a:solidFill>
                <a:latin typeface="Century" panose="02040604050505020304" pitchFamily="18" charset="0"/>
              </a:rPr>
              <a:t>Weight </a:t>
            </a:r>
            <a:r>
              <a:rPr lang="it-IT" sz="2400" i="1" dirty="0" err="1">
                <a:solidFill>
                  <a:srgbClr val="31859C"/>
                </a:solidFill>
                <a:latin typeface="Century" panose="02040604050505020304" pitchFamily="18" charset="0"/>
              </a:rPr>
              <a:t>Regain</a:t>
            </a:r>
            <a:r>
              <a:rPr lang="it-IT" sz="2400" i="1" dirty="0">
                <a:solidFill>
                  <a:srgbClr val="31859C"/>
                </a:solidFill>
                <a:latin typeface="Century" panose="02040604050505020304" pitchFamily="18" charset="0"/>
              </a:rPr>
              <a:t> </a:t>
            </a:r>
            <a:r>
              <a:rPr lang="it-IT" sz="2400" dirty="0">
                <a:solidFill>
                  <a:srgbClr val="31859C"/>
                </a:solidFill>
                <a:latin typeface="Century" panose="02040604050505020304" pitchFamily="18" charset="0"/>
              </a:rPr>
              <a:t>Post </a:t>
            </a:r>
            <a:r>
              <a:rPr lang="it-IT" sz="2400" dirty="0" err="1">
                <a:solidFill>
                  <a:srgbClr val="31859C"/>
                </a:solidFill>
                <a:latin typeface="Century" panose="02040604050505020304" pitchFamily="18" charset="0"/>
              </a:rPr>
              <a:t>Bariatrico</a:t>
            </a:r>
            <a:endParaRPr lang="it-IT" sz="2400" dirty="0">
              <a:solidFill>
                <a:srgbClr val="31859C"/>
              </a:solidFill>
              <a:latin typeface="Century" panose="02040604050505020304" pitchFamily="18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B324E9F-6AE0-11D2-932B-234D30A72D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t="2683" r="7108" b="60465"/>
          <a:stretch/>
        </p:blipFill>
        <p:spPr>
          <a:xfrm>
            <a:off x="61671" y="3066258"/>
            <a:ext cx="3272345" cy="298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4605B38-6BDC-4A79-E8D6-B6EF884BABC4}"/>
              </a:ext>
            </a:extLst>
          </p:cNvPr>
          <p:cNvSpPr txBox="1"/>
          <p:nvPr/>
        </p:nvSpPr>
        <p:spPr>
          <a:xfrm>
            <a:off x="2410134" y="420587"/>
            <a:ext cx="140559" cy="18712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84230121-02FF-42E6-4B07-D286A8FC6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705" t="50000" b="13048"/>
          <a:stretch/>
        </p:blipFill>
        <p:spPr>
          <a:xfrm>
            <a:off x="10536975" y="159633"/>
            <a:ext cx="1352939" cy="196995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BA55342E-893B-88F5-8248-80EF1D3854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41" t="50000" r="31355" b="13048"/>
          <a:stretch/>
        </p:blipFill>
        <p:spPr>
          <a:xfrm>
            <a:off x="9097735" y="532934"/>
            <a:ext cx="1388536" cy="202667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AB174668-ECB7-4E38-FADF-1D774E7948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185" t="12855" b="50194"/>
          <a:stretch/>
        </p:blipFill>
        <p:spPr>
          <a:xfrm>
            <a:off x="2615523" y="749928"/>
            <a:ext cx="1589366" cy="1961289"/>
          </a:xfrm>
          <a:prstGeom prst="rect">
            <a:avLst/>
          </a:prstGeom>
        </p:spPr>
      </p:pic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68588AD-09E6-2AA7-F487-658610B2E9CF}"/>
              </a:ext>
            </a:extLst>
          </p:cNvPr>
          <p:cNvSpPr txBox="1"/>
          <p:nvPr/>
        </p:nvSpPr>
        <p:spPr>
          <a:xfrm>
            <a:off x="3431251" y="4716789"/>
            <a:ext cx="3518912" cy="338554"/>
          </a:xfrm>
          <a:prstGeom prst="rect">
            <a:avLst/>
          </a:prstGeom>
          <a:solidFill>
            <a:srgbClr val="EAFAFF"/>
          </a:solidFill>
          <a:ln>
            <a:solidFill>
              <a:srgbClr val="31859C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>
                <a:latin typeface="Century" panose="02040604050505020304" pitchFamily="18" charset="0"/>
              </a:rPr>
              <a:t>Risposta dei pazienti alla chirurgia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7955C3D1-17FE-F6DC-0627-88DE4E259486}"/>
              </a:ext>
            </a:extLst>
          </p:cNvPr>
          <p:cNvSpPr txBox="1"/>
          <p:nvPr/>
        </p:nvSpPr>
        <p:spPr>
          <a:xfrm>
            <a:off x="8007590" y="4352698"/>
            <a:ext cx="40364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" panose="02040604050505020304" pitchFamily="18" charset="0"/>
              </a:rPr>
              <a:t>Buona risposta iniziale ma parziale nel tempo</a:t>
            </a: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72C82900-13FE-E333-C480-B3BC675AA0A5}"/>
              </a:ext>
            </a:extLst>
          </p:cNvPr>
          <p:cNvSpPr txBox="1"/>
          <p:nvPr/>
        </p:nvSpPr>
        <p:spPr>
          <a:xfrm>
            <a:off x="8143744" y="5110985"/>
            <a:ext cx="1528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entury" panose="02040604050505020304" pitchFamily="18" charset="0"/>
              </a:rPr>
              <a:t>Risposta mediocre </a:t>
            </a:r>
          </a:p>
          <a:p>
            <a:r>
              <a:rPr lang="it-IT" sz="1200" dirty="0">
                <a:latin typeface="Century" panose="02040604050505020304" pitchFamily="18" charset="0"/>
              </a:rPr>
              <a:t>sin dall’inizio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035860FF-D95D-69C2-5D31-70B2B0DC04E3}"/>
              </a:ext>
            </a:extLst>
          </p:cNvPr>
          <p:cNvSpPr txBox="1"/>
          <p:nvPr/>
        </p:nvSpPr>
        <p:spPr>
          <a:xfrm>
            <a:off x="7675073" y="5819486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latin typeface="Century" panose="02040604050505020304" pitchFamily="18" charset="0"/>
              </a:rPr>
              <a:t>Risposta parziale associata a </a:t>
            </a:r>
          </a:p>
          <a:p>
            <a:r>
              <a:rPr lang="it-IT" sz="1200" dirty="0">
                <a:latin typeface="Century" panose="02040604050505020304" pitchFamily="18" charset="0"/>
              </a:rPr>
              <a:t>malattie ricorrenti/persistenti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A5CEE9A0-60FC-6D02-EB8F-E2DD15A0B277}"/>
              </a:ext>
            </a:extLst>
          </p:cNvPr>
          <p:cNvSpPr txBox="1"/>
          <p:nvPr/>
        </p:nvSpPr>
        <p:spPr>
          <a:xfrm>
            <a:off x="10250253" y="5153457"/>
            <a:ext cx="1773710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Century" panose="02040604050505020304" pitchFamily="18" charset="0"/>
              </a:rPr>
              <a:t>Possono richiedere un’</a:t>
            </a:r>
            <a:r>
              <a:rPr lang="it-IT" sz="1200" i="1" dirty="0">
                <a:latin typeface="Century" panose="02040604050505020304" pitchFamily="18" charset="0"/>
              </a:rPr>
              <a:t>escalation </a:t>
            </a:r>
            <a:r>
              <a:rPr lang="it-IT" sz="1200" dirty="0">
                <a:latin typeface="Century" panose="02040604050505020304" pitchFamily="18" charset="0"/>
              </a:rPr>
              <a:t>della terapia farmacologica o un nuovo  trattamento </a:t>
            </a:r>
            <a:r>
              <a:rPr lang="it-IT" sz="1200" dirty="0" err="1">
                <a:latin typeface="Century" panose="02040604050505020304" pitchFamily="18" charset="0"/>
              </a:rPr>
              <a:t>bariatrico</a:t>
            </a:r>
            <a:r>
              <a:rPr lang="it-IT" sz="1200" dirty="0">
                <a:latin typeface="Century" panose="02040604050505020304" pitchFamily="18" charset="0"/>
              </a:rPr>
              <a:t>.</a:t>
            </a:r>
          </a:p>
        </p:txBody>
      </p:sp>
      <p:cxnSp>
        <p:nvCxnSpPr>
          <p:cNvPr id="50" name="Connettore 2 49">
            <a:extLst>
              <a:ext uri="{FF2B5EF4-FFF2-40B4-BE49-F238E27FC236}">
                <a16:creationId xmlns:a16="http://schemas.microsoft.com/office/drawing/2014/main" id="{B46E6058-128C-9402-BAD4-C84E2EF7969B}"/>
              </a:ext>
            </a:extLst>
          </p:cNvPr>
          <p:cNvCxnSpPr>
            <a:cxnSpLocks/>
          </p:cNvCxnSpPr>
          <p:nvPr/>
        </p:nvCxnSpPr>
        <p:spPr>
          <a:xfrm flipV="1">
            <a:off x="6989967" y="3968314"/>
            <a:ext cx="839037" cy="561861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561C7F92-8BD5-22C6-E5E7-52E2E8E3017C}"/>
              </a:ext>
            </a:extLst>
          </p:cNvPr>
          <p:cNvCxnSpPr>
            <a:cxnSpLocks/>
          </p:cNvCxnSpPr>
          <p:nvPr/>
        </p:nvCxnSpPr>
        <p:spPr>
          <a:xfrm flipV="1">
            <a:off x="7099234" y="4530175"/>
            <a:ext cx="932421" cy="20275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949F4BD3-F0A4-52E7-3358-D48514E4CB43}"/>
              </a:ext>
            </a:extLst>
          </p:cNvPr>
          <p:cNvCxnSpPr>
            <a:cxnSpLocks/>
          </p:cNvCxnSpPr>
          <p:nvPr/>
        </p:nvCxnSpPr>
        <p:spPr>
          <a:xfrm>
            <a:off x="7099234" y="5040645"/>
            <a:ext cx="993086" cy="19332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F4475AF5-117A-B75D-A6B8-B21D29D75D2F}"/>
              </a:ext>
            </a:extLst>
          </p:cNvPr>
          <p:cNvCxnSpPr>
            <a:cxnSpLocks/>
          </p:cNvCxnSpPr>
          <p:nvPr/>
        </p:nvCxnSpPr>
        <p:spPr>
          <a:xfrm>
            <a:off x="7006377" y="5257312"/>
            <a:ext cx="898319" cy="561861"/>
          </a:xfrm>
          <a:prstGeom prst="straightConnector1">
            <a:avLst/>
          </a:prstGeom>
          <a:ln w="28575">
            <a:solidFill>
              <a:srgbClr val="47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arentesi graffa chiusa 53">
            <a:extLst>
              <a:ext uri="{FF2B5EF4-FFF2-40B4-BE49-F238E27FC236}">
                <a16:creationId xmlns:a16="http://schemas.microsoft.com/office/drawing/2014/main" id="{225EF82A-14EA-3E89-58D2-0E0F81690D7A}"/>
              </a:ext>
            </a:extLst>
          </p:cNvPr>
          <p:cNvSpPr/>
          <p:nvPr/>
        </p:nvSpPr>
        <p:spPr>
          <a:xfrm>
            <a:off x="9760375" y="4944390"/>
            <a:ext cx="402647" cy="1505726"/>
          </a:xfrm>
          <a:prstGeom prst="rightBrace">
            <a:avLst>
              <a:gd name="adj1" fmla="val 8333"/>
              <a:gd name="adj2" fmla="val 52208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21A3120F-575D-D178-E4AE-7AA290CAB537}"/>
              </a:ext>
            </a:extLst>
          </p:cNvPr>
          <p:cNvSpPr txBox="1"/>
          <p:nvPr/>
        </p:nvSpPr>
        <p:spPr>
          <a:xfrm>
            <a:off x="7883170" y="3787717"/>
            <a:ext cx="4296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Century" panose="02040604050505020304" pitchFamily="18" charset="0"/>
              </a:rPr>
              <a:t>Ottima risposta immediata e duratura nel tempo 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E8A57D62-883F-9ECE-3BA2-559F8A6E5623}"/>
              </a:ext>
            </a:extLst>
          </p:cNvPr>
          <p:cNvSpPr txBox="1"/>
          <p:nvPr/>
        </p:nvSpPr>
        <p:spPr>
          <a:xfrm>
            <a:off x="4243688" y="933102"/>
            <a:ext cx="3040407" cy="2677656"/>
          </a:xfrm>
          <a:prstGeom prst="rect">
            <a:avLst/>
          </a:prstGeom>
          <a:solidFill>
            <a:srgbClr val="EAFAFF"/>
          </a:solidFill>
          <a:ln>
            <a:solidFill>
              <a:srgbClr val="31859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Century" panose="02040604050505020304" pitchFamily="18" charset="0"/>
              </a:rPr>
              <a:t>Sostituire concettualmente  </a:t>
            </a:r>
          </a:p>
          <a:p>
            <a:pPr algn="ctr"/>
            <a:endParaRPr lang="it-IT" sz="1400" b="1" dirty="0">
              <a:latin typeface="Century" panose="02040604050505020304" pitchFamily="18" charset="0"/>
            </a:endParaRPr>
          </a:p>
          <a:p>
            <a:pPr algn="ctr"/>
            <a:r>
              <a:rPr lang="it-IT" sz="1400" b="1" dirty="0">
                <a:latin typeface="Century" panose="02040604050505020304" pitchFamily="18" charset="0"/>
              </a:rPr>
              <a:t>Fallimento </a:t>
            </a:r>
          </a:p>
          <a:p>
            <a:pPr algn="ctr"/>
            <a:r>
              <a:rPr lang="it-IT" sz="1200" b="1" dirty="0">
                <a:latin typeface="Century" panose="02040604050505020304" pitchFamily="18" charset="0"/>
              </a:rPr>
              <a:t>con</a:t>
            </a:r>
            <a:r>
              <a:rPr lang="it-IT" sz="1200" b="1" dirty="0"/>
              <a:t>: </a:t>
            </a:r>
          </a:p>
          <a:p>
            <a:pPr algn="ctr"/>
            <a:r>
              <a:rPr lang="it-IT" sz="1600" b="1">
                <a:latin typeface="Century" panose="02040604050505020304" pitchFamily="18" charset="0"/>
              </a:rPr>
              <a:t>«No </a:t>
            </a:r>
            <a:r>
              <a:rPr lang="it-IT" sz="1600" b="1" dirty="0" err="1">
                <a:latin typeface="Century" panose="02040604050505020304" pitchFamily="18" charset="0"/>
              </a:rPr>
              <a:t>Responder</a:t>
            </a:r>
            <a:r>
              <a:rPr lang="it-IT" sz="1600" b="1" dirty="0">
                <a:latin typeface="Century" panose="02040604050505020304" pitchFamily="18" charset="0"/>
              </a:rPr>
              <a:t>» </a:t>
            </a:r>
          </a:p>
          <a:p>
            <a:pPr algn="ctr"/>
            <a:endParaRPr lang="it-IT" sz="1400" b="1" dirty="0">
              <a:latin typeface="Century" panose="02040604050505020304" pitchFamily="18" charset="0"/>
            </a:endParaRPr>
          </a:p>
          <a:p>
            <a:pPr algn="ctr"/>
            <a:endParaRPr lang="it-IT" sz="1400" b="1" dirty="0">
              <a:latin typeface="Century" panose="02040604050505020304" pitchFamily="18" charset="0"/>
            </a:endParaRPr>
          </a:p>
          <a:p>
            <a:pPr algn="ctr"/>
            <a:endParaRPr lang="it-IT" sz="1400" b="1" dirty="0">
              <a:latin typeface="Century" panose="02040604050505020304" pitchFamily="18" charset="0"/>
            </a:endParaRPr>
          </a:p>
          <a:p>
            <a:pPr algn="ctr"/>
            <a:r>
              <a:rPr lang="it-IT" sz="1400" b="1" dirty="0">
                <a:solidFill>
                  <a:srgbClr val="A02394"/>
                </a:solidFill>
                <a:latin typeface="Century" panose="02040604050505020304" pitchFamily="18" charset="0"/>
              </a:rPr>
              <a:t>Modello </a:t>
            </a:r>
            <a:r>
              <a:rPr lang="it-IT" sz="1400" b="1" dirty="0" err="1">
                <a:solidFill>
                  <a:srgbClr val="A02394"/>
                </a:solidFill>
                <a:latin typeface="Century" panose="02040604050505020304" pitchFamily="18" charset="0"/>
              </a:rPr>
              <a:t>BioMedico</a:t>
            </a:r>
            <a:endParaRPr lang="it-IT" sz="1400" b="1" dirty="0">
              <a:solidFill>
                <a:srgbClr val="A02394"/>
              </a:solidFill>
              <a:latin typeface="Century" panose="02040604050505020304" pitchFamily="18" charset="0"/>
            </a:endParaRPr>
          </a:p>
          <a:p>
            <a:pPr algn="ctr"/>
            <a:r>
              <a:rPr lang="it-IT" sz="1200" dirty="0">
                <a:solidFill>
                  <a:srgbClr val="A02394"/>
                </a:solidFill>
                <a:latin typeface="Century" panose="02040604050505020304" pitchFamily="18" charset="0"/>
              </a:rPr>
              <a:t>V</a:t>
            </a:r>
            <a:r>
              <a:rPr lang="it-IT" sz="1000" dirty="0">
                <a:solidFill>
                  <a:srgbClr val="A02394"/>
                </a:solidFill>
                <a:latin typeface="Century" panose="02040604050505020304" pitchFamily="18" charset="0"/>
              </a:rPr>
              <a:t>S</a:t>
            </a:r>
            <a:endParaRPr lang="it-IT" sz="1100" dirty="0">
              <a:solidFill>
                <a:srgbClr val="A02394"/>
              </a:solidFill>
              <a:latin typeface="Century" panose="02040604050505020304" pitchFamily="18" charset="0"/>
            </a:endParaRPr>
          </a:p>
          <a:p>
            <a:pPr algn="ctr"/>
            <a:r>
              <a:rPr lang="it-IT" sz="1600" b="1" dirty="0">
                <a:solidFill>
                  <a:srgbClr val="A02394"/>
                </a:solidFill>
                <a:latin typeface="Century" panose="02040604050505020304" pitchFamily="18" charset="0"/>
              </a:rPr>
              <a:t>Modello </a:t>
            </a:r>
            <a:r>
              <a:rPr lang="it-IT" sz="1600" b="1" dirty="0" err="1">
                <a:solidFill>
                  <a:srgbClr val="A02394"/>
                </a:solidFill>
                <a:latin typeface="Century" panose="02040604050505020304" pitchFamily="18" charset="0"/>
              </a:rPr>
              <a:t>BioPsicoSociale</a:t>
            </a:r>
            <a:endParaRPr lang="it-IT" sz="1600" b="1" dirty="0">
              <a:solidFill>
                <a:srgbClr val="A02394"/>
              </a:solidFill>
              <a:latin typeface="Century" panose="02040604050505020304" pitchFamily="18" charset="0"/>
            </a:endParaRPr>
          </a:p>
          <a:p>
            <a:pPr algn="ctr"/>
            <a:endParaRPr lang="it-IT" sz="1400" b="1" dirty="0">
              <a:latin typeface="Century" panose="02040604050505020304" pitchFamily="18" charset="0"/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B3EA74BF-5393-5E07-7553-61F87DB67D01}"/>
              </a:ext>
            </a:extLst>
          </p:cNvPr>
          <p:cNvSpPr txBox="1"/>
          <p:nvPr/>
        </p:nvSpPr>
        <p:spPr>
          <a:xfrm>
            <a:off x="2594524" y="0"/>
            <a:ext cx="29584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31859C"/>
                </a:solidFill>
                <a:latin typeface="Century" panose="02040604050505020304" pitchFamily="18" charset="0"/>
              </a:rPr>
              <a:t>Dalla Rinascita …</a:t>
            </a: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13D26165-FCA8-0194-1695-886E0F81CCC4}"/>
              </a:ext>
            </a:extLst>
          </p:cNvPr>
          <p:cNvSpPr txBox="1"/>
          <p:nvPr/>
        </p:nvSpPr>
        <p:spPr>
          <a:xfrm>
            <a:off x="8958927" y="838306"/>
            <a:ext cx="150840" cy="1842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D7D0BB4-E9E2-C1F1-C4A5-665BA604AD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23" t="13068" r="36813" b="50194"/>
          <a:stretch/>
        </p:blipFill>
        <p:spPr>
          <a:xfrm>
            <a:off x="1321010" y="280055"/>
            <a:ext cx="1273514" cy="2237559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621D31BE-3C40-DE04-45B1-4E419EF2F5BC}"/>
              </a:ext>
            </a:extLst>
          </p:cNvPr>
          <p:cNvSpPr txBox="1"/>
          <p:nvPr/>
        </p:nvSpPr>
        <p:spPr>
          <a:xfrm>
            <a:off x="2546887" y="308773"/>
            <a:ext cx="48869" cy="24079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418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45" grpId="0"/>
      <p:bldP spid="46" grpId="0"/>
      <p:bldP spid="48" grpId="0"/>
      <p:bldP spid="49" grpId="0" animBg="1"/>
      <p:bldP spid="54" grpId="0" animBg="1"/>
      <p:bldP spid="55" grpId="0"/>
      <p:bldP spid="56" grpId="0" animBg="1"/>
      <p:bldP spid="61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9406F76-342A-6D8E-665D-06A24A003463}"/>
              </a:ext>
            </a:extLst>
          </p:cNvPr>
          <p:cNvSpPr txBox="1"/>
          <p:nvPr/>
        </p:nvSpPr>
        <p:spPr>
          <a:xfrm>
            <a:off x="4985212" y="6500407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6D041D"/>
                </a:solidFill>
                <a:latin typeface="Century"/>
                <a:cs typeface="Century"/>
              </a:rPr>
              <a:t>Dott.ssa Emanuela Paone 11.04.2024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E70032-7E54-B5BF-E2F6-896DBE817AF5}"/>
              </a:ext>
            </a:extLst>
          </p:cNvPr>
          <p:cNvSpPr txBox="1"/>
          <p:nvPr/>
        </p:nvSpPr>
        <p:spPr>
          <a:xfrm>
            <a:off x="451451" y="134498"/>
            <a:ext cx="1088857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Procedure per il Weight </a:t>
            </a:r>
            <a:r>
              <a:rPr lang="it-IT" sz="2800" b="1" i="1" dirty="0" err="1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Regain</a:t>
            </a:r>
            <a:r>
              <a:rPr lang="it-IT" sz="2800" b="1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 (WR) e la Chirurgia di Revisione</a:t>
            </a:r>
          </a:p>
          <a:p>
            <a:pPr algn="ctr"/>
            <a:endParaRPr lang="it-IT" sz="1600" dirty="0">
              <a:solidFill>
                <a:srgbClr val="000000"/>
              </a:solidFill>
              <a:latin typeface="Century"/>
              <a:cs typeface="Century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DA9D8E4-0075-B3B8-4545-FDA2728ECDB7}"/>
              </a:ext>
            </a:extLst>
          </p:cNvPr>
          <p:cNvSpPr txBox="1"/>
          <p:nvPr/>
        </p:nvSpPr>
        <p:spPr>
          <a:xfrm>
            <a:off x="451452" y="801287"/>
            <a:ext cx="10888579" cy="40011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5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5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atin typeface="Century" panose="02040604050505020304" pitchFamily="18" charset="0"/>
              </a:rPr>
              <a:t>Il 20-25% dei pazienti lotta con un considerevole WR dopo chirurgia </a:t>
            </a:r>
            <a:r>
              <a:rPr lang="it-IT" sz="2000" dirty="0" err="1">
                <a:latin typeface="Century" panose="02040604050505020304" pitchFamily="18" charset="0"/>
              </a:rPr>
              <a:t>bariatrica</a:t>
            </a:r>
            <a:endParaRPr lang="it-IT" sz="2000" dirty="0">
              <a:latin typeface="Century" panose="020406040505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7152CB7-B8CD-26D4-76E0-7DD3B05C0AE1}"/>
              </a:ext>
            </a:extLst>
          </p:cNvPr>
          <p:cNvSpPr txBox="1"/>
          <p:nvPr/>
        </p:nvSpPr>
        <p:spPr>
          <a:xfrm>
            <a:off x="4675651" y="4271569"/>
            <a:ext cx="2840698" cy="1169551"/>
          </a:xfrm>
          <a:prstGeom prst="rect">
            <a:avLst/>
          </a:prstGeom>
          <a:noFill/>
          <a:ln w="19050">
            <a:solidFill>
              <a:srgbClr val="31859C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effectLst/>
                <a:latin typeface="Century" panose="02040604050505020304" pitchFamily="18" charset="0"/>
              </a:rPr>
              <a:t>Avendo perseguito su singolo caso le possibili opzioni terapeutiche, farmacologiche e/o basate su strategie cognitivo comportamentali</a:t>
            </a:r>
            <a:r>
              <a:rPr lang="it-IT" sz="1400" dirty="0">
                <a:latin typeface="Century" panose="02040604050505020304" pitchFamily="18" charset="0"/>
              </a:rPr>
              <a:t> e </a:t>
            </a:r>
            <a:r>
              <a:rPr lang="it-IT" sz="1400" dirty="0">
                <a:effectLst/>
                <a:latin typeface="Century" panose="02040604050505020304" pitchFamily="18" charset="0"/>
              </a:rPr>
              <a:t>nutrizionali.</a:t>
            </a:r>
            <a:endParaRPr lang="it-IT" sz="1400" dirty="0">
              <a:latin typeface="Century" panose="020406040505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FCCF347-F25C-8C81-3B64-3AE083057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 b="8681"/>
          <a:stretch/>
        </p:blipFill>
        <p:spPr>
          <a:xfrm rot="5400000">
            <a:off x="1579666" y="1544734"/>
            <a:ext cx="1713779" cy="14239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02B27C9-EEA6-52FE-B48C-4D8B19589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2" t="46347" r="23169" b="26984"/>
          <a:stretch/>
        </p:blipFill>
        <p:spPr>
          <a:xfrm>
            <a:off x="181700" y="3369327"/>
            <a:ext cx="4109155" cy="151876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B282C636-BC10-3043-48ED-50B4C897FB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30270" r="22588" b="45952"/>
          <a:stretch/>
        </p:blipFill>
        <p:spPr>
          <a:xfrm>
            <a:off x="142187" y="5167137"/>
            <a:ext cx="4188179" cy="1333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8490A73B-94E4-DC07-1504-5E5F061F11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9" t="42140" r="15785" b="33616"/>
          <a:stretch/>
        </p:blipFill>
        <p:spPr>
          <a:xfrm>
            <a:off x="7516349" y="3651366"/>
            <a:ext cx="4553273" cy="2628318"/>
          </a:xfrm>
          <a:prstGeom prst="rect">
            <a:avLst/>
          </a:prstGeom>
        </p:spPr>
      </p:pic>
      <p:pic>
        <p:nvPicPr>
          <p:cNvPr id="34" name="Segnaposto contenuto 3" descr="linee guida 2015.jpg">
            <a:extLst>
              <a:ext uri="{FF2B5EF4-FFF2-40B4-BE49-F238E27FC236}">
                <a16:creationId xmlns:a16="http://schemas.microsoft.com/office/drawing/2014/main" id="{651BE6D7-32D0-FE06-47AA-939EEBB7C9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538"/>
          <a:stretch/>
        </p:blipFill>
        <p:spPr>
          <a:xfrm>
            <a:off x="9199598" y="1423763"/>
            <a:ext cx="1468402" cy="20052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C8062548-DF24-9E0E-EE2E-925C394041BC}"/>
              </a:ext>
            </a:extLst>
          </p:cNvPr>
          <p:cNvCxnSpPr>
            <a:cxnSpLocks/>
          </p:cNvCxnSpPr>
          <p:nvPr/>
        </p:nvCxnSpPr>
        <p:spPr>
          <a:xfrm>
            <a:off x="8579556" y="4639731"/>
            <a:ext cx="3349854" cy="0"/>
          </a:xfrm>
          <a:prstGeom prst="line">
            <a:avLst/>
          </a:prstGeom>
          <a:ln w="19050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691B76C6-061F-BAC8-5418-B086040A31FC}"/>
              </a:ext>
            </a:extLst>
          </p:cNvPr>
          <p:cNvCxnSpPr>
            <a:cxnSpLocks/>
          </p:cNvCxnSpPr>
          <p:nvPr/>
        </p:nvCxnSpPr>
        <p:spPr>
          <a:xfrm>
            <a:off x="7656560" y="5469467"/>
            <a:ext cx="4272850" cy="0"/>
          </a:xfrm>
          <a:prstGeom prst="line">
            <a:avLst/>
          </a:prstGeom>
          <a:ln w="19050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500845C2-15A7-D3B1-E495-28C7902EFA0B}"/>
              </a:ext>
            </a:extLst>
          </p:cNvPr>
          <p:cNvCxnSpPr>
            <a:cxnSpLocks/>
          </p:cNvCxnSpPr>
          <p:nvPr/>
        </p:nvCxnSpPr>
        <p:spPr>
          <a:xfrm>
            <a:off x="7656560" y="5734756"/>
            <a:ext cx="4272850" cy="0"/>
          </a:xfrm>
          <a:prstGeom prst="line">
            <a:avLst/>
          </a:prstGeom>
          <a:ln w="19050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A3F3F550-79EB-59DF-DD9D-FF0100852415}"/>
              </a:ext>
            </a:extLst>
          </p:cNvPr>
          <p:cNvCxnSpPr>
            <a:cxnSpLocks/>
          </p:cNvCxnSpPr>
          <p:nvPr/>
        </p:nvCxnSpPr>
        <p:spPr>
          <a:xfrm>
            <a:off x="7656560" y="6022622"/>
            <a:ext cx="2297294" cy="0"/>
          </a:xfrm>
          <a:prstGeom prst="line">
            <a:avLst/>
          </a:prstGeom>
          <a:ln w="19050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>
            <a:extLst>
              <a:ext uri="{FF2B5EF4-FFF2-40B4-BE49-F238E27FC236}">
                <a16:creationId xmlns:a16="http://schemas.microsoft.com/office/drawing/2014/main" id="{13031A25-0FF2-15F2-50C8-D1E9F9094563}"/>
              </a:ext>
            </a:extLst>
          </p:cNvPr>
          <p:cNvCxnSpPr>
            <a:cxnSpLocks/>
          </p:cNvCxnSpPr>
          <p:nvPr/>
        </p:nvCxnSpPr>
        <p:spPr>
          <a:xfrm>
            <a:off x="7656560" y="4910666"/>
            <a:ext cx="2751796" cy="0"/>
          </a:xfrm>
          <a:prstGeom prst="line">
            <a:avLst/>
          </a:prstGeom>
          <a:ln w="19050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92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84533" y="2661354"/>
            <a:ext cx="4562966" cy="767646"/>
          </a:xfrm>
        </p:spPr>
        <p:txBody>
          <a:bodyPr>
            <a:normAutofit fontScale="90000"/>
          </a:bodyPr>
          <a:lstStyle/>
          <a:p>
            <a:pPr algn="r"/>
            <a:br>
              <a:rPr lang="it-IT" sz="2400" dirty="0"/>
            </a:br>
            <a:br>
              <a:rPr lang="it-IT" sz="2400" dirty="0"/>
            </a:br>
            <a:r>
              <a:rPr lang="it-IT" sz="4000" dirty="0"/>
              <a:t>Grazie per l’attenzione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E79B42A-1355-952B-EFBC-9EB9CA22B105}"/>
              </a:ext>
            </a:extLst>
          </p:cNvPr>
          <p:cNvSpPr txBox="1"/>
          <p:nvPr/>
        </p:nvSpPr>
        <p:spPr>
          <a:xfrm>
            <a:off x="7697993" y="5780782"/>
            <a:ext cx="26703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B86FAD"/>
                </a:solidFill>
              </a:rPr>
              <a:t>Emanuela Paone</a:t>
            </a:r>
          </a:p>
          <a:p>
            <a:pPr algn="ctr"/>
            <a:r>
              <a:rPr lang="it-IT" sz="1800" b="1" i="1" dirty="0">
                <a:solidFill>
                  <a:srgbClr val="B86FAD"/>
                </a:solidFill>
              </a:rPr>
              <a:t>Psicologa Psicoterapeuta</a:t>
            </a:r>
          </a:p>
          <a:p>
            <a:endParaRPr lang="it-IT" dirty="0"/>
          </a:p>
        </p:txBody>
      </p:sp>
      <p:pic>
        <p:nvPicPr>
          <p:cNvPr id="6" name="Segnaposto contenuto 13">
            <a:extLst>
              <a:ext uri="{FF2B5EF4-FFF2-40B4-BE49-F238E27FC236}">
                <a16:creationId xmlns:a16="http://schemas.microsoft.com/office/drawing/2014/main" id="{729D50E3-893E-3DE4-018C-C7D777A3A53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76" b="-1876"/>
          <a:stretch/>
        </p:blipFill>
        <p:spPr>
          <a:xfrm>
            <a:off x="6926097" y="5574746"/>
            <a:ext cx="771896" cy="1200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F5D7938-A599-4802-849B-80228BCCF89D}"/>
              </a:ext>
            </a:extLst>
          </p:cNvPr>
          <p:cNvSpPr txBox="1"/>
          <p:nvPr/>
        </p:nvSpPr>
        <p:spPr>
          <a:xfrm>
            <a:off x="428628" y="113603"/>
            <a:ext cx="11566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i="1" dirty="0">
                <a:solidFill>
                  <a:schemeClr val="accent1"/>
                </a:solidFill>
                <a:latin typeface="Century" panose="02040604050505020304" pitchFamily="18" charset="0"/>
              </a:rPr>
              <a:t>Approccio Psicologico Psichiatrico e Linee Guida per la Chirurgia Metabolica e </a:t>
            </a:r>
            <a:r>
              <a:rPr lang="it-IT" sz="2000" b="1" i="1" dirty="0" err="1">
                <a:solidFill>
                  <a:schemeClr val="accent1"/>
                </a:solidFill>
                <a:latin typeface="Century" panose="02040604050505020304" pitchFamily="18" charset="0"/>
              </a:rPr>
              <a:t>Bariatrica</a:t>
            </a:r>
            <a:endParaRPr lang="it-IT" sz="2000" b="1" i="1" dirty="0">
              <a:solidFill>
                <a:schemeClr val="accent1"/>
              </a:solidFill>
              <a:latin typeface="Century" panose="020406040505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A11D4E-8D98-A761-3081-5EB08AA8A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62" t="10001" r="10062" b="26666"/>
          <a:stretch/>
        </p:blipFill>
        <p:spPr>
          <a:xfrm>
            <a:off x="530578" y="1119295"/>
            <a:ext cx="1761066" cy="2664422"/>
          </a:xfrm>
          <a:prstGeom prst="rect">
            <a:avLst/>
          </a:prstGeom>
        </p:spPr>
      </p:pic>
      <p:pic>
        <p:nvPicPr>
          <p:cNvPr id="7" name="Segnaposto contenuto 3" descr="linee guida 2015.jpg">
            <a:extLst>
              <a:ext uri="{FF2B5EF4-FFF2-40B4-BE49-F238E27FC236}">
                <a16:creationId xmlns:a16="http://schemas.microsoft.com/office/drawing/2014/main" id="{8551FCCE-69A3-116C-B38A-14DDA4A402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538"/>
          <a:stretch/>
        </p:blipFill>
        <p:spPr>
          <a:xfrm>
            <a:off x="3262389" y="1193555"/>
            <a:ext cx="1896733" cy="25901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3F04BA7-ACDD-0198-4C36-B87B705142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76" t="5778" r="7861" b="59778"/>
          <a:stretch/>
        </p:blipFill>
        <p:spPr>
          <a:xfrm>
            <a:off x="6021685" y="1193555"/>
            <a:ext cx="2093592" cy="2562223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588775D7-82D5-AB03-2322-3CDB925BEBF4}"/>
              </a:ext>
            </a:extLst>
          </p:cNvPr>
          <p:cNvCxnSpPr>
            <a:cxnSpLocks/>
          </p:cNvCxnSpPr>
          <p:nvPr/>
        </p:nvCxnSpPr>
        <p:spPr>
          <a:xfrm flipV="1">
            <a:off x="647715" y="4876803"/>
            <a:ext cx="11171752" cy="27940"/>
          </a:xfrm>
          <a:prstGeom prst="straightConnector1">
            <a:avLst/>
          </a:prstGeom>
          <a:ln w="19050">
            <a:solidFill>
              <a:schemeClr val="accent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27B9E16-CB90-E757-90B3-619910F3AF1C}"/>
              </a:ext>
            </a:extLst>
          </p:cNvPr>
          <p:cNvSpPr txBox="1"/>
          <p:nvPr/>
        </p:nvSpPr>
        <p:spPr>
          <a:xfrm>
            <a:off x="375889" y="5206509"/>
            <a:ext cx="11390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350" b="1" dirty="0">
                <a:latin typeface="Century" panose="02040604050505020304" pitchFamily="18" charset="0"/>
              </a:rPr>
              <a:t>Totale consenso in tutte le linee guida nel ratificare l’approccio psicologico</a:t>
            </a:r>
            <a:r>
              <a:rPr lang="it-IT" sz="1350" b="1" dirty="0"/>
              <a:t>-</a:t>
            </a:r>
            <a:r>
              <a:rPr lang="it-IT" sz="1350" b="1" dirty="0">
                <a:latin typeface="Century" panose="02040604050505020304" pitchFamily="18" charset="0"/>
              </a:rPr>
              <a:t>psichiatrico come fondamentale requisito per tutti i pazienti prima e dopo chirurgia </a:t>
            </a:r>
            <a:r>
              <a:rPr lang="it-IT" sz="1350" b="1" dirty="0" err="1">
                <a:latin typeface="Century" panose="02040604050505020304" pitchFamily="18" charset="0"/>
              </a:rPr>
              <a:t>bariatrica</a:t>
            </a:r>
            <a:r>
              <a:rPr lang="it-IT" sz="1350" b="1" dirty="0">
                <a:latin typeface="Century" panose="02040604050505020304" pitchFamily="18" charset="0"/>
              </a:rPr>
              <a:t>, sia nel processo di selezione del paziente sia nella sua gestione in assetto multidisciplinare</a:t>
            </a:r>
          </a:p>
          <a:p>
            <a:pPr algn="r"/>
            <a:r>
              <a:rPr lang="it-IT" sz="900" i="1" dirty="0">
                <a:latin typeface="Century" panose="02040604050505020304" pitchFamily="18" charset="0"/>
              </a:rPr>
              <a:t>Michael D. </a:t>
            </a:r>
            <a:r>
              <a:rPr lang="it-IT" sz="900" i="1" dirty="0" err="1">
                <a:latin typeface="Century" panose="02040604050505020304" pitchFamily="18" charset="0"/>
              </a:rPr>
              <a:t>Morledge</a:t>
            </a:r>
            <a:r>
              <a:rPr lang="it-IT" sz="900" i="1" dirty="0">
                <a:latin typeface="Century" panose="02040604050505020304" pitchFamily="18" charset="0"/>
              </a:rPr>
              <a:t> and Walter </a:t>
            </a:r>
            <a:r>
              <a:rPr lang="it-IT" sz="900" i="1" dirty="0" err="1">
                <a:latin typeface="Century" panose="02040604050505020304" pitchFamily="18" charset="0"/>
              </a:rPr>
              <a:t>J</a:t>
            </a:r>
            <a:r>
              <a:rPr lang="it-IT" sz="900" i="1" dirty="0">
                <a:latin typeface="Century" panose="02040604050505020304" pitchFamily="18" charset="0"/>
              </a:rPr>
              <a:t>. </a:t>
            </a:r>
            <a:r>
              <a:rPr lang="it-IT" sz="900" i="1" dirty="0" err="1">
                <a:latin typeface="Century" panose="02040604050505020304" pitchFamily="18" charset="0"/>
              </a:rPr>
              <a:t>Pories</a:t>
            </a:r>
            <a:r>
              <a:rPr lang="it-IT" sz="900" i="1" dirty="0">
                <a:latin typeface="Century" panose="02040604050505020304" pitchFamily="18" charset="0"/>
              </a:rPr>
              <a:t> </a:t>
            </a:r>
            <a:r>
              <a:rPr lang="it-IT" sz="900" i="1" dirty="0" err="1">
                <a:latin typeface="Century" panose="02040604050505020304" pitchFamily="18" charset="0"/>
              </a:rPr>
              <a:t>Obesity</a:t>
            </a:r>
            <a:r>
              <a:rPr lang="it-IT" sz="900" i="1" dirty="0">
                <a:latin typeface="Century" panose="02040604050505020304" pitchFamily="18" charset="0"/>
              </a:rPr>
              <a:t> </a:t>
            </a:r>
            <a:r>
              <a:rPr lang="it-IT" sz="900" dirty="0">
                <a:latin typeface="Century" panose="02040604050505020304" pitchFamily="18" charset="0"/>
              </a:rPr>
              <a:t>(2020) </a:t>
            </a:r>
            <a:r>
              <a:rPr lang="it-IT" sz="900" i="1" dirty="0">
                <a:latin typeface="Century" panose="02040604050505020304" pitchFamily="18" charset="0"/>
              </a:rPr>
              <a:t> </a:t>
            </a:r>
            <a:r>
              <a:rPr lang="it-IT" sz="900" dirty="0">
                <a:latin typeface="Century" panose="02040604050505020304" pitchFamily="18" charset="0"/>
              </a:rPr>
              <a:t> 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DF73D97-A79A-CE10-DDFE-A148E34D3BBC}"/>
              </a:ext>
            </a:extLst>
          </p:cNvPr>
          <p:cNvSpPr txBox="1"/>
          <p:nvPr/>
        </p:nvSpPr>
        <p:spPr>
          <a:xfrm>
            <a:off x="1105893" y="4154143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  <a:latin typeface="Century" panose="02040604050505020304" pitchFamily="18" charset="0"/>
              </a:rPr>
              <a:t>1991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096F8ABE-366B-75E5-BEE5-A1111A41FA32}"/>
              </a:ext>
            </a:extLst>
          </p:cNvPr>
          <p:cNvSpPr txBox="1"/>
          <p:nvPr/>
        </p:nvSpPr>
        <p:spPr>
          <a:xfrm>
            <a:off x="3926061" y="4142096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  <a:latin typeface="Century" panose="02040604050505020304" pitchFamily="18" charset="0"/>
              </a:rPr>
              <a:t>2016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9C17BE91-7830-F350-91EC-EAA7972F9D0A}"/>
              </a:ext>
            </a:extLst>
          </p:cNvPr>
          <p:cNvSpPr txBox="1"/>
          <p:nvPr/>
        </p:nvSpPr>
        <p:spPr>
          <a:xfrm>
            <a:off x="6746229" y="4118508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  <a:latin typeface="Century" panose="02040604050505020304" pitchFamily="18" charset="0"/>
              </a:rPr>
              <a:t>2020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1999B2F4-85A5-F35C-0E89-FE2F1D801E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 b="8681"/>
          <a:stretch/>
        </p:blipFill>
        <p:spPr>
          <a:xfrm rot="5400000">
            <a:off x="8919887" y="1162066"/>
            <a:ext cx="2488444" cy="2698980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093F0F9-BBC4-C010-23A8-943FE1447813}"/>
              </a:ext>
            </a:extLst>
          </p:cNvPr>
          <p:cNvSpPr txBox="1"/>
          <p:nvPr/>
        </p:nvSpPr>
        <p:spPr>
          <a:xfrm>
            <a:off x="10028224" y="4108568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 b="1" dirty="0">
                <a:solidFill>
                  <a:schemeClr val="accent1"/>
                </a:solidFill>
                <a:latin typeface="Century" panose="02040604050505020304" pitchFamily="18" charset="0"/>
              </a:rPr>
              <a:t>2023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9406F76-342A-6D8E-665D-06A24A003463}"/>
              </a:ext>
            </a:extLst>
          </p:cNvPr>
          <p:cNvSpPr txBox="1"/>
          <p:nvPr/>
        </p:nvSpPr>
        <p:spPr>
          <a:xfrm>
            <a:off x="4985212" y="6500407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6D041D"/>
                </a:solidFill>
                <a:latin typeface="Century"/>
                <a:cs typeface="Century"/>
              </a:rPr>
              <a:t>Dott.ssa Emanuela Paone 11.04.2024</a:t>
            </a:r>
          </a:p>
        </p:txBody>
      </p:sp>
    </p:spTree>
    <p:extLst>
      <p:ext uri="{BB962C8B-B14F-4D97-AF65-F5344CB8AC3E}">
        <p14:creationId xmlns:p14="http://schemas.microsoft.com/office/powerpoint/2010/main" val="24471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3" descr="linee guida 2015.jpg">
            <a:extLst>
              <a:ext uri="{FF2B5EF4-FFF2-40B4-BE49-F238E27FC236}">
                <a16:creationId xmlns:a16="http://schemas.microsoft.com/office/drawing/2014/main" id="{8551FCCE-69A3-116C-B38A-14DDA4A40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538"/>
          <a:stretch/>
        </p:blipFill>
        <p:spPr>
          <a:xfrm>
            <a:off x="677330" y="1214374"/>
            <a:ext cx="1659465" cy="2263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9406F76-342A-6D8E-665D-06A24A003463}"/>
              </a:ext>
            </a:extLst>
          </p:cNvPr>
          <p:cNvSpPr txBox="1"/>
          <p:nvPr/>
        </p:nvSpPr>
        <p:spPr>
          <a:xfrm>
            <a:off x="4985212" y="6500407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6D041D"/>
                </a:solidFill>
                <a:latin typeface="Century"/>
                <a:cs typeface="Century"/>
              </a:rPr>
              <a:t>Dott.ssa Emanuela Paone 11.04.2024</a:t>
            </a:r>
          </a:p>
        </p:txBody>
      </p:sp>
      <p:pic>
        <p:nvPicPr>
          <p:cNvPr id="10" name="Immagine 9" descr="le_procedure_psicolo_programma.pdf">
            <a:extLst>
              <a:ext uri="{FF2B5EF4-FFF2-40B4-BE49-F238E27FC236}">
                <a16:creationId xmlns:a16="http://schemas.microsoft.com/office/drawing/2014/main" id="{932312D2-8254-C5E5-DE79-D4F54D961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9470" y="1209548"/>
            <a:ext cx="1848234" cy="2313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92FAC8-8FCA-3794-B793-68A1C16EB8F3}"/>
              </a:ext>
            </a:extLst>
          </p:cNvPr>
          <p:cNvSpPr txBox="1"/>
          <p:nvPr/>
        </p:nvSpPr>
        <p:spPr>
          <a:xfrm>
            <a:off x="8689470" y="2919327"/>
            <a:ext cx="184823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000" b="1" dirty="0" err="1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F</a:t>
            </a:r>
            <a:r>
              <a:rPr lang="it-IT" sz="10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. Micanti, MR Cerbone, D. Galletta, </a:t>
            </a:r>
          </a:p>
          <a:p>
            <a:pPr algn="ctr"/>
            <a:r>
              <a:rPr lang="it-IT" sz="10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E. Paone, C. </a:t>
            </a:r>
            <a:r>
              <a:rPr lang="it-IT" sz="1000" b="1" dirty="0" err="1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Sollai</a:t>
            </a:r>
            <a:endParaRPr lang="it-IT" sz="1000" b="1" dirty="0">
              <a:solidFill>
                <a:schemeClr val="bg2">
                  <a:lumMod val="50000"/>
                </a:schemeClr>
              </a:solidFill>
              <a:latin typeface="Abadi MT Condensed Light" panose="020B0306030101010103" pitchFamily="34" charset="77"/>
              <a:cs typeface="Century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BE4269-7429-C8EF-EDB6-9ACB5FA3022A}"/>
              </a:ext>
            </a:extLst>
          </p:cNvPr>
          <p:cNvSpPr txBox="1"/>
          <p:nvPr/>
        </p:nvSpPr>
        <p:spPr>
          <a:xfrm>
            <a:off x="8689470" y="1742022"/>
            <a:ext cx="18482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SUGGERIMENTI   </a:t>
            </a:r>
            <a:r>
              <a:rPr lang="it-IT" sz="11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</a:rPr>
              <a:t>2018</a:t>
            </a:r>
            <a:endParaRPr lang="it-IT" sz="1100" dirty="0">
              <a:solidFill>
                <a:schemeClr val="bg2">
                  <a:lumMod val="50000"/>
                </a:schemeClr>
              </a:solidFill>
              <a:latin typeface="Abadi MT Condensed Light" panose="020B0306030101010103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58F52EF-3902-0B9B-C609-7628BCBA4605}"/>
              </a:ext>
            </a:extLst>
          </p:cNvPr>
          <p:cNvSpPr txBox="1"/>
          <p:nvPr/>
        </p:nvSpPr>
        <p:spPr>
          <a:xfrm>
            <a:off x="862935" y="58436"/>
            <a:ext cx="10487385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chemeClr val="accent1"/>
                </a:solidFill>
                <a:effectLst/>
                <a:latin typeface="Century" panose="02040604050505020304" pitchFamily="18" charset="0"/>
              </a:rPr>
              <a:t>Le Procedure Psicologico-Psichiatriche in Chirurgia </a:t>
            </a:r>
            <a:r>
              <a:rPr lang="it-IT" sz="2800" b="1" i="1" dirty="0" err="1">
                <a:solidFill>
                  <a:schemeClr val="accent1"/>
                </a:solidFill>
                <a:latin typeface="Century" panose="02040604050505020304" pitchFamily="18" charset="0"/>
              </a:rPr>
              <a:t>B</a:t>
            </a:r>
            <a:r>
              <a:rPr lang="it-IT" sz="2800" b="1" i="1" dirty="0" err="1">
                <a:solidFill>
                  <a:schemeClr val="accent1"/>
                </a:solidFill>
                <a:effectLst/>
                <a:latin typeface="Century" panose="02040604050505020304" pitchFamily="18" charset="0"/>
              </a:rPr>
              <a:t>ariatrica</a:t>
            </a:r>
            <a:endParaRPr lang="it-IT" sz="2800" b="1" i="1" dirty="0">
              <a:solidFill>
                <a:schemeClr val="accent1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C9A8BC-0580-D64A-8FA5-D4EBDAB92161}"/>
              </a:ext>
            </a:extLst>
          </p:cNvPr>
          <p:cNvSpPr txBox="1"/>
          <p:nvPr/>
        </p:nvSpPr>
        <p:spPr>
          <a:xfrm>
            <a:off x="4323644" y="195297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pic>
        <p:nvPicPr>
          <p:cNvPr id="4" name="Immagine 3" descr="Immagine che contiene testo, schermata, software, numero&#10;&#10;Descrizione generata automaticamente">
            <a:extLst>
              <a:ext uri="{FF2B5EF4-FFF2-40B4-BE49-F238E27FC236}">
                <a16:creationId xmlns:a16="http://schemas.microsoft.com/office/drawing/2014/main" id="{7A49BBE5-AD66-E1DE-3290-11A02E3662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0" t="16987" r="14715" b="64476"/>
          <a:stretch/>
        </p:blipFill>
        <p:spPr>
          <a:xfrm>
            <a:off x="155464" y="3740474"/>
            <a:ext cx="4077871" cy="217411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cxnSp>
        <p:nvCxnSpPr>
          <p:cNvPr id="6" name="Connettore 1 5">
            <a:extLst>
              <a:ext uri="{FF2B5EF4-FFF2-40B4-BE49-F238E27FC236}">
                <a16:creationId xmlns:a16="http://schemas.microsoft.com/office/drawing/2014/main" id="{A7D84C42-7573-CC64-019D-830D21B91761}"/>
              </a:ext>
            </a:extLst>
          </p:cNvPr>
          <p:cNvCxnSpPr>
            <a:cxnSpLocks/>
          </p:cNvCxnSpPr>
          <p:nvPr/>
        </p:nvCxnSpPr>
        <p:spPr>
          <a:xfrm>
            <a:off x="575735" y="4815656"/>
            <a:ext cx="742796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85E5B3FE-AB74-290B-7BCF-84CEDFDF03B6}"/>
              </a:ext>
            </a:extLst>
          </p:cNvPr>
          <p:cNvCxnSpPr>
            <a:cxnSpLocks/>
          </p:cNvCxnSpPr>
          <p:nvPr/>
        </p:nvCxnSpPr>
        <p:spPr>
          <a:xfrm>
            <a:off x="311553" y="5172254"/>
            <a:ext cx="27251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C53AE5B0-4EC5-1E9A-DBA0-18D6DED92F99}"/>
              </a:ext>
            </a:extLst>
          </p:cNvPr>
          <p:cNvCxnSpPr>
            <a:cxnSpLocks/>
          </p:cNvCxnSpPr>
          <p:nvPr/>
        </p:nvCxnSpPr>
        <p:spPr>
          <a:xfrm>
            <a:off x="2888790" y="5519478"/>
            <a:ext cx="12090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>
            <a:extLst>
              <a:ext uri="{FF2B5EF4-FFF2-40B4-BE49-F238E27FC236}">
                <a16:creationId xmlns:a16="http://schemas.microsoft.com/office/drawing/2014/main" id="{44FA9F56-75A2-CF68-C2E5-C303C474FEDD}"/>
              </a:ext>
            </a:extLst>
          </p:cNvPr>
          <p:cNvCxnSpPr>
            <a:cxnSpLocks/>
          </p:cNvCxnSpPr>
          <p:nvPr/>
        </p:nvCxnSpPr>
        <p:spPr>
          <a:xfrm>
            <a:off x="189331" y="5892795"/>
            <a:ext cx="66862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AutoShape 21">
            <a:extLst>
              <a:ext uri="{FF2B5EF4-FFF2-40B4-BE49-F238E27FC236}">
                <a16:creationId xmlns:a16="http://schemas.microsoft.com/office/drawing/2014/main" id="{27A3276B-77C0-F3F8-E919-AA8F8933978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20212" y="2334901"/>
            <a:ext cx="1072074" cy="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90B9BB3A-852F-E656-5E8C-6E4F327F6FE8}"/>
              </a:ext>
            </a:extLst>
          </p:cNvPr>
          <p:cNvSpPr txBox="1"/>
          <p:nvPr/>
        </p:nvSpPr>
        <p:spPr>
          <a:xfrm>
            <a:off x="4728514" y="3619686"/>
            <a:ext cx="7349071" cy="233910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endParaRPr lang="it-IT" sz="1600" dirty="0">
              <a:effectLst/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it-IT" sz="1600" b="1" dirty="0">
                <a:solidFill>
                  <a:schemeClr val="accent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</a:t>
            </a:r>
            <a:r>
              <a:rPr lang="it-IT" sz="1600" b="1" dirty="0">
                <a:solidFill>
                  <a:schemeClr val="accent1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copo del documento</a:t>
            </a:r>
            <a:r>
              <a:rPr lang="it-IT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: individuare l’articolazione delle procedure che consentono di evidenziare i fattori psichici e cerebrali che contribuiscono all’obesità, seguendo i fondamenti scientifici e clinici propri dell’area psicologico clinica e psichiatrica.</a:t>
            </a:r>
          </a:p>
          <a:p>
            <a:endParaRPr lang="it-IT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it-IT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L’operatore </a:t>
            </a:r>
            <a:r>
              <a:rPr lang="it-IT" sz="1600" dirty="0">
                <a:latin typeface="Baskerville" panose="02020502070401020303" pitchFamily="18" charset="0"/>
                <a:ea typeface="Baskerville" panose="02020502070401020303" pitchFamily="18" charset="0"/>
              </a:rPr>
              <a:t>P</a:t>
            </a:r>
            <a:r>
              <a:rPr lang="it-IT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sicologo/Psichiatra deve avere chiaro il campo psichico dell’Obesità e utilizzare questo compendio, per partecipare al processo di cura in maniera integrata </a:t>
            </a:r>
            <a:r>
              <a:rPr lang="it-IT" sz="1600" dirty="0" err="1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intradisciplinare</a:t>
            </a:r>
            <a:r>
              <a:rPr lang="it-IT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e multidisciplinare.</a:t>
            </a:r>
          </a:p>
          <a:p>
            <a:endParaRPr lang="it-IT" dirty="0"/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138D44B-07E3-DBED-A240-D463A6DC928A}"/>
              </a:ext>
            </a:extLst>
          </p:cNvPr>
          <p:cNvSpPr txBox="1"/>
          <p:nvPr/>
        </p:nvSpPr>
        <p:spPr>
          <a:xfrm>
            <a:off x="4693513" y="1482194"/>
            <a:ext cx="2801175" cy="181588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Arial Hebrew Scholar" pitchFamily="2" charset="-79"/>
              </a:rPr>
              <a:t>La genesi multifattoriale dell’obesit</a:t>
            </a:r>
            <a:r>
              <a:rPr lang="it-IT" sz="1600" dirty="0">
                <a:latin typeface="Baskerville" panose="02020502070401020303" pitchFamily="18" charset="0"/>
                <a:ea typeface="Baskerville" panose="02020502070401020303" pitchFamily="18" charset="0"/>
                <a:cs typeface="Arial Hebrew Scholar" pitchFamily="2" charset="-79"/>
              </a:rPr>
              <a:t>à </a:t>
            </a:r>
            <a:r>
              <a:rPr lang="it-IT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Arial Hebrew Scholar" pitchFamily="2" charset="-79"/>
              </a:rPr>
              <a:t>comporta l’attuazione di programmi di cura integrati, deputati alla risoluzione delle problematiche cliniche di cui il paziente è portatore. </a:t>
            </a:r>
          </a:p>
        </p:txBody>
      </p:sp>
      <p:cxnSp>
        <p:nvCxnSpPr>
          <p:cNvPr id="53" name="AutoShape 21">
            <a:extLst>
              <a:ext uri="{FF2B5EF4-FFF2-40B4-BE49-F238E27FC236}">
                <a16:creationId xmlns:a16="http://schemas.microsoft.com/office/drawing/2014/main" id="{ED2D1E6A-A0BE-8542-E999-1912D7188F7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93313" y="2352485"/>
            <a:ext cx="997532" cy="0"/>
          </a:xfrm>
          <a:prstGeom prst="straightConnector1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BB335CDB-63FA-6301-D650-792D1F9B8E09}"/>
              </a:ext>
            </a:extLst>
          </p:cNvPr>
          <p:cNvSpPr txBox="1"/>
          <p:nvPr/>
        </p:nvSpPr>
        <p:spPr>
          <a:xfrm rot="10800000" flipV="1">
            <a:off x="862935" y="5598501"/>
            <a:ext cx="337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940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9406F76-342A-6D8E-665D-06A24A003463}"/>
              </a:ext>
            </a:extLst>
          </p:cNvPr>
          <p:cNvSpPr txBox="1"/>
          <p:nvPr/>
        </p:nvSpPr>
        <p:spPr>
          <a:xfrm>
            <a:off x="4985212" y="6500407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6D041D"/>
                </a:solidFill>
                <a:latin typeface="Century"/>
                <a:cs typeface="Century"/>
              </a:rPr>
              <a:t>Dott.ssa Emanuela Paone 11.04.2024</a:t>
            </a:r>
          </a:p>
        </p:txBody>
      </p:sp>
      <p:pic>
        <p:nvPicPr>
          <p:cNvPr id="10" name="Immagine 9" descr="le_procedure_psicolo_programma.pdf">
            <a:extLst>
              <a:ext uri="{FF2B5EF4-FFF2-40B4-BE49-F238E27FC236}">
                <a16:creationId xmlns:a16="http://schemas.microsoft.com/office/drawing/2014/main" id="{932312D2-8254-C5E5-DE79-D4F54D961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7" y="340644"/>
            <a:ext cx="1331949" cy="1904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92FAC8-8FCA-3794-B793-68A1C16EB8F3}"/>
              </a:ext>
            </a:extLst>
          </p:cNvPr>
          <p:cNvSpPr txBox="1"/>
          <p:nvPr/>
        </p:nvSpPr>
        <p:spPr>
          <a:xfrm>
            <a:off x="158407" y="1668636"/>
            <a:ext cx="133194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800" b="1" dirty="0" err="1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F</a:t>
            </a:r>
            <a:r>
              <a:rPr lang="it-IT" sz="8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. Micanti, MR Cerbone, </a:t>
            </a:r>
          </a:p>
          <a:p>
            <a:r>
              <a:rPr lang="it-IT" sz="8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D. Galletta, E. Paone, C. </a:t>
            </a:r>
            <a:r>
              <a:rPr lang="it-IT" sz="800" b="1" dirty="0" err="1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Sollai</a:t>
            </a:r>
            <a:endParaRPr lang="it-IT" sz="800" b="1" dirty="0">
              <a:solidFill>
                <a:schemeClr val="bg2">
                  <a:lumMod val="50000"/>
                </a:schemeClr>
              </a:solidFill>
              <a:latin typeface="Abadi MT Condensed Light" panose="020B0306030101010103" pitchFamily="34" charset="77"/>
              <a:cs typeface="Century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BE4269-7429-C8EF-EDB6-9ACB5FA3022A}"/>
              </a:ext>
            </a:extLst>
          </p:cNvPr>
          <p:cNvSpPr txBox="1"/>
          <p:nvPr/>
        </p:nvSpPr>
        <p:spPr>
          <a:xfrm>
            <a:off x="306801" y="755679"/>
            <a:ext cx="10351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SUGGERIMENTI   </a:t>
            </a:r>
            <a:r>
              <a:rPr lang="it-IT" sz="8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</a:rPr>
              <a:t>2018</a:t>
            </a:r>
            <a:endParaRPr lang="it-IT" sz="800" dirty="0">
              <a:solidFill>
                <a:schemeClr val="bg2">
                  <a:lumMod val="50000"/>
                </a:schemeClr>
              </a:solidFill>
              <a:latin typeface="Abadi MT Condensed Light" panose="020B0306030101010103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58F52EF-3902-0B9B-C609-7628BCBA4605}"/>
              </a:ext>
            </a:extLst>
          </p:cNvPr>
          <p:cNvSpPr txBox="1"/>
          <p:nvPr/>
        </p:nvSpPr>
        <p:spPr>
          <a:xfrm>
            <a:off x="158407" y="34687"/>
            <a:ext cx="1188683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La Valutazione di Accesso alla Chirurgia </a:t>
            </a:r>
            <a:r>
              <a:rPr lang="it-IT" sz="2800" b="1" i="1" dirty="0" err="1">
                <a:solidFill>
                  <a:srgbClr val="31859C"/>
                </a:solidFill>
                <a:latin typeface="Century" panose="02040604050505020304" pitchFamily="18" charset="0"/>
              </a:rPr>
              <a:t>B</a:t>
            </a:r>
            <a:r>
              <a:rPr lang="it-IT" sz="2800" b="1" i="1" dirty="0" err="1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ariatrica</a:t>
            </a:r>
            <a:endParaRPr lang="it-IT" sz="2800" b="1" i="1" dirty="0">
              <a:solidFill>
                <a:srgbClr val="31859C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652B0A36-94DA-A5CB-BED5-59204053CFB5}"/>
              </a:ext>
            </a:extLst>
          </p:cNvPr>
          <p:cNvSpPr txBox="1"/>
          <p:nvPr/>
        </p:nvSpPr>
        <p:spPr>
          <a:xfrm>
            <a:off x="1768066" y="799507"/>
            <a:ext cx="10017534" cy="15081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31859C"/>
                </a:solidFill>
                <a:latin typeface="Century" panose="02040604050505020304" pitchFamily="18" charset="0"/>
              </a:rPr>
              <a:t>Obiettivi</a:t>
            </a:r>
          </a:p>
          <a:p>
            <a:pPr algn="ctr"/>
            <a:endParaRPr lang="it-IT" sz="1400" dirty="0">
              <a:latin typeface="Century" panose="02040604050505020304" pitchFamily="18" charset="0"/>
            </a:endParaRPr>
          </a:p>
          <a:p>
            <a:r>
              <a:rPr lang="it-IT" dirty="0">
                <a:latin typeface="Century" panose="02040604050505020304" pitchFamily="18" charset="0"/>
                <a:ea typeface="Baskerville" panose="02020502070401020303" pitchFamily="18" charset="0"/>
              </a:rPr>
              <a:t>- D</a:t>
            </a:r>
            <a:r>
              <a:rPr lang="it-IT" sz="1800" dirty="0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eterminare l</a:t>
            </a:r>
            <a:r>
              <a:rPr lang="it-IT" sz="1800" dirty="0">
                <a:latin typeface="Century" panose="02040604050505020304" pitchFamily="18" charset="0"/>
                <a:ea typeface="Baskerville" panose="02020502070401020303" pitchFamily="18" charset="0"/>
              </a:rPr>
              <a:t>’indicazione all’Accesso </a:t>
            </a:r>
            <a:r>
              <a:rPr lang="it-IT" dirty="0">
                <a:latin typeface="Century" panose="02040604050505020304" pitchFamily="18" charset="0"/>
                <a:ea typeface="Baskerville" panose="02020502070401020303" pitchFamily="18" charset="0"/>
              </a:rPr>
              <a:t>D</a:t>
            </a:r>
            <a:r>
              <a:rPr lang="it-IT" sz="1800" dirty="0">
                <a:latin typeface="Century" panose="02040604050505020304" pitchFamily="18" charset="0"/>
                <a:ea typeface="Baskerville" panose="02020502070401020303" pitchFamily="18" charset="0"/>
              </a:rPr>
              <a:t>iretto</a:t>
            </a:r>
            <a:r>
              <a:rPr lang="it-IT" sz="1800" dirty="0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 alla chirurgia </a:t>
            </a:r>
            <a:r>
              <a:rPr lang="it-IT" sz="1800" dirty="0" err="1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bariatrica</a:t>
            </a:r>
            <a:endParaRPr lang="it-IT" sz="1800" dirty="0">
              <a:effectLst/>
              <a:latin typeface="Century" panose="02040604050505020304" pitchFamily="18" charset="0"/>
              <a:ea typeface="Baskerville" panose="02020502070401020303" pitchFamily="18" charset="0"/>
            </a:endParaRPr>
          </a:p>
          <a:p>
            <a:r>
              <a:rPr lang="it-IT" sz="1800" dirty="0">
                <a:latin typeface="Century" panose="02040604050505020304" pitchFamily="18" charset="0"/>
                <a:ea typeface="Baskerville" panose="02020502070401020303" pitchFamily="18" charset="0"/>
              </a:rPr>
              <a:t>- P</a:t>
            </a:r>
            <a:r>
              <a:rPr lang="it-IT" sz="1800" dirty="0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rogrammazione di trattamenti mirati sia </a:t>
            </a:r>
            <a:r>
              <a:rPr lang="it-IT" sz="1800" dirty="0" err="1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pre</a:t>
            </a:r>
            <a:r>
              <a:rPr lang="it-IT" sz="1800" dirty="0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 </a:t>
            </a:r>
            <a:r>
              <a:rPr lang="it-IT" dirty="0">
                <a:latin typeface="Century" panose="02040604050505020304" pitchFamily="18" charset="0"/>
                <a:ea typeface="Baskerville" panose="02020502070401020303" pitchFamily="18" charset="0"/>
              </a:rPr>
              <a:t>che</a:t>
            </a:r>
            <a:r>
              <a:rPr lang="it-IT" sz="1800" dirty="0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 post operatori, per migliorare l’</a:t>
            </a:r>
            <a:r>
              <a:rPr lang="it-IT" sz="1800" i="1" dirty="0" err="1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outcome</a:t>
            </a:r>
            <a:r>
              <a:rPr lang="it-IT" sz="1800" dirty="0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 del paziente nel lungo termine</a:t>
            </a:r>
            <a:endParaRPr lang="it-IT" dirty="0">
              <a:latin typeface="Century" panose="02040604050505020304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D5039F9-341D-A00B-7AD6-42BDF232835B}"/>
              </a:ext>
            </a:extLst>
          </p:cNvPr>
          <p:cNvSpPr/>
          <p:nvPr/>
        </p:nvSpPr>
        <p:spPr>
          <a:xfrm>
            <a:off x="699911" y="2804493"/>
            <a:ext cx="11164711" cy="3031599"/>
          </a:xfrm>
          <a:prstGeom prst="rect">
            <a:avLst/>
          </a:prstGeom>
          <a:solidFill>
            <a:srgbClr val="FFFFFF"/>
          </a:solidFill>
          <a:ln w="19050">
            <a:solidFill>
              <a:srgbClr val="31859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Century"/>
                <a:cs typeface="Century"/>
              </a:rPr>
              <a:t>Macroarea di lavoro</a:t>
            </a:r>
            <a:endParaRPr lang="it-IT" sz="1400" b="1" dirty="0">
              <a:solidFill>
                <a:schemeClr val="tx1"/>
              </a:solidFill>
              <a:cs typeface="Century"/>
            </a:endParaRPr>
          </a:p>
          <a:p>
            <a:pPr algn="ctr"/>
            <a:r>
              <a:rPr lang="it-IT" sz="2000" b="1" i="1" dirty="0">
                <a:solidFill>
                  <a:srgbClr val="31859C"/>
                </a:solidFill>
                <a:latin typeface="Century"/>
                <a:cs typeface="Century"/>
              </a:rPr>
              <a:t> </a:t>
            </a:r>
            <a:r>
              <a:rPr lang="it-IT" sz="2400" b="1" i="1" dirty="0">
                <a:solidFill>
                  <a:srgbClr val="31859C"/>
                </a:solidFill>
                <a:latin typeface="Century"/>
                <a:cs typeface="Century"/>
              </a:rPr>
              <a:t>La Motivazione</a:t>
            </a:r>
          </a:p>
          <a:p>
            <a:endParaRPr lang="it-IT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it-IT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Osservazione ed Individuazione di:</a:t>
            </a:r>
          </a:p>
          <a:p>
            <a:pPr>
              <a:lnSpc>
                <a:spcPct val="150000"/>
              </a:lnSpc>
            </a:pPr>
            <a:r>
              <a:rPr lang="it-IT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-   Eventuali condizioni psicopatologiche ostative al percorso </a:t>
            </a:r>
            <a:r>
              <a:rPr lang="it-IT" sz="14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bariatrico</a:t>
            </a:r>
            <a:r>
              <a:rPr lang="it-IT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r>
              <a:rPr lang="it-IT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-   Eventuali elementi di rischio: condizioni psicologiche/psicopatologiche che potrebbero peggiorare nel post-intervento se non adeguatamente trattate           </a:t>
            </a:r>
            <a:r>
              <a:rPr lang="it-IT" sz="1100" dirty="0">
                <a:latin typeface="Century" panose="02040604050505020304" pitchFamily="18" charset="0"/>
                <a:ea typeface="Baskerville" panose="02020502070401020303" pitchFamily="18" charset="0"/>
              </a:rPr>
              <a:t>(es. </a:t>
            </a:r>
            <a:r>
              <a:rPr lang="it-IT" sz="1100" i="1" dirty="0">
                <a:latin typeface="Century" panose="02040604050505020304" pitchFamily="18" charset="0"/>
                <a:ea typeface="Baskerville" panose="02020502070401020303" pitchFamily="18" charset="0"/>
              </a:rPr>
              <a:t>assetti di personalità che potrebbero determinare l’insorgenza di Anoressia o Bulimia nel post- intervento</a:t>
            </a:r>
            <a:r>
              <a:rPr lang="it-IT" sz="1100" b="1" dirty="0">
                <a:latin typeface="Baskerville" panose="02020502070401020303" pitchFamily="18" charset="0"/>
                <a:ea typeface="Baskerville" panose="02020502070401020303" pitchFamily="18" charset="0"/>
              </a:rPr>
              <a:t>)</a:t>
            </a:r>
            <a:endParaRPr lang="it-IT" sz="1100" b="1" i="1" dirty="0">
              <a:solidFill>
                <a:srgbClr val="005900"/>
              </a:solidFill>
              <a:latin typeface="Century"/>
              <a:cs typeface="Century"/>
            </a:endParaRPr>
          </a:p>
          <a:p>
            <a:pPr>
              <a:lnSpc>
                <a:spcPct val="150000"/>
              </a:lnSpc>
            </a:pPr>
            <a:r>
              <a:rPr lang="it-IT" sz="1400" i="1" dirty="0">
                <a:solidFill>
                  <a:schemeClr val="tx1"/>
                </a:solidFill>
                <a:latin typeface="Century"/>
                <a:cs typeface="Century"/>
              </a:rPr>
              <a:t>-  </a:t>
            </a:r>
            <a:r>
              <a:rPr lang="it-IT" sz="1400" dirty="0">
                <a:latin typeface="Baskerville" panose="02020502070401020303" pitchFamily="18" charset="0"/>
                <a:ea typeface="Baskerville" panose="02020502070401020303" pitchFamily="18" charset="0"/>
              </a:rPr>
              <a:t>Motivazione e le risorse interne, punti di forza, su cui fondare l’adesione al programma post-intervento per raggiungere il peso stabile</a:t>
            </a:r>
            <a:endParaRPr lang="it-IT" sz="1400" i="1" dirty="0">
              <a:solidFill>
                <a:schemeClr val="tx1"/>
              </a:solidFill>
              <a:latin typeface="Century"/>
              <a:cs typeface="Century"/>
            </a:endParaRPr>
          </a:p>
          <a:p>
            <a:endParaRPr lang="it-IT" sz="1400" i="1" dirty="0">
              <a:solidFill>
                <a:schemeClr val="tx1"/>
              </a:solidFill>
              <a:latin typeface="Century"/>
              <a:cs typeface="Century"/>
            </a:endParaRPr>
          </a:p>
          <a:p>
            <a:endParaRPr lang="it-IT" sz="1400" dirty="0">
              <a:solidFill>
                <a:srgbClr val="31859C"/>
              </a:solidFill>
              <a:latin typeface="Century" panose="02040604050505020304" pitchFamily="18" charset="0"/>
              <a:cs typeface="Century"/>
            </a:endParaRPr>
          </a:p>
          <a:p>
            <a:r>
              <a:rPr lang="it-IT" sz="1400" b="1" dirty="0">
                <a:solidFill>
                  <a:srgbClr val="31859C"/>
                </a:solidFill>
                <a:latin typeface="Century" panose="02040604050505020304" pitchFamily="18" charset="0"/>
                <a:cs typeface="Century"/>
              </a:rPr>
              <a:t>Procedure Standard</a:t>
            </a:r>
            <a:r>
              <a:rPr lang="it-IT" sz="1400" dirty="0">
                <a:solidFill>
                  <a:srgbClr val="31859C"/>
                </a:solidFill>
                <a:cs typeface="Century"/>
              </a:rPr>
              <a:t>:</a:t>
            </a:r>
            <a:r>
              <a:rPr lang="it-IT" sz="1400" dirty="0">
                <a:solidFill>
                  <a:srgbClr val="31859C"/>
                </a:solidFill>
                <a:latin typeface="Century" panose="02040604050505020304" pitchFamily="18" charset="0"/>
                <a:cs typeface="Century"/>
              </a:rPr>
              <a:t>  1. </a:t>
            </a:r>
            <a:r>
              <a:rPr lang="it-IT" sz="1400" b="1" i="1" u="sng" dirty="0">
                <a:solidFill>
                  <a:srgbClr val="31859C"/>
                </a:solidFill>
                <a:latin typeface="Century" panose="02040604050505020304" pitchFamily="18" charset="0"/>
              </a:rPr>
              <a:t>Colloquio Clinico </a:t>
            </a:r>
            <a:r>
              <a:rPr lang="it-IT" sz="1400" i="1" u="sng" dirty="0">
                <a:solidFill>
                  <a:srgbClr val="31859C"/>
                </a:solidFill>
                <a:latin typeface="Century" panose="02040604050505020304" pitchFamily="18" charset="0"/>
              </a:rPr>
              <a:t> </a:t>
            </a:r>
            <a:r>
              <a:rPr lang="it-IT" sz="1400" i="1" dirty="0">
                <a:solidFill>
                  <a:srgbClr val="31859C"/>
                </a:solidFill>
                <a:latin typeface="Century" panose="02040604050505020304" pitchFamily="18" charset="0"/>
              </a:rPr>
              <a:t>   </a:t>
            </a:r>
            <a:r>
              <a:rPr lang="it-IT" sz="1400" dirty="0">
                <a:solidFill>
                  <a:srgbClr val="31859C"/>
                </a:solidFill>
                <a:latin typeface="Century" panose="02040604050505020304" pitchFamily="18" charset="0"/>
              </a:rPr>
              <a:t>2. </a:t>
            </a:r>
            <a:r>
              <a:rPr lang="it-IT" sz="1400" b="1" i="1" u="sng" dirty="0">
                <a:solidFill>
                  <a:srgbClr val="31859C"/>
                </a:solidFill>
                <a:latin typeface="Century" panose="02040604050505020304" pitchFamily="18" charset="0"/>
              </a:rPr>
              <a:t>Valutazione Psicodiagnostica</a:t>
            </a:r>
            <a:r>
              <a:rPr lang="it-IT" sz="1400" i="1" u="sng" dirty="0">
                <a:solidFill>
                  <a:srgbClr val="31859C"/>
                </a:solidFill>
                <a:latin typeface="Century" panose="02040604050505020304" pitchFamily="18" charset="0"/>
              </a:rPr>
              <a:t> </a:t>
            </a:r>
            <a:r>
              <a:rPr lang="it-IT" sz="1400" i="1" dirty="0">
                <a:solidFill>
                  <a:srgbClr val="31859C"/>
                </a:solidFill>
                <a:latin typeface="Century" panose="02040604050505020304" pitchFamily="18" charset="0"/>
              </a:rPr>
              <a:t>   </a:t>
            </a:r>
            <a:r>
              <a:rPr lang="it-IT" sz="1400" dirty="0">
                <a:solidFill>
                  <a:srgbClr val="31859C"/>
                </a:solidFill>
                <a:latin typeface="Century" panose="02040604050505020304" pitchFamily="18" charset="0"/>
              </a:rPr>
              <a:t>3. </a:t>
            </a:r>
            <a:r>
              <a:rPr lang="it-IT" sz="1400" b="1" i="1" u="sng" dirty="0">
                <a:solidFill>
                  <a:srgbClr val="31859C"/>
                </a:solidFill>
                <a:latin typeface="Century" panose="02040604050505020304" pitchFamily="18" charset="0"/>
              </a:rPr>
              <a:t>Restituzione</a:t>
            </a:r>
            <a:r>
              <a:rPr lang="it-IT" sz="1400" dirty="0">
                <a:solidFill>
                  <a:srgbClr val="31859C"/>
                </a:solidFill>
                <a:latin typeface="Century" panose="02040604050505020304" pitchFamily="18" charset="0"/>
              </a:rPr>
              <a:t> </a:t>
            </a:r>
            <a:endParaRPr lang="it-IT" sz="1400" i="1" dirty="0">
              <a:solidFill>
                <a:srgbClr val="31859C"/>
              </a:solidFill>
              <a:latin typeface="Century" panose="02040604050505020304" pitchFamily="18" charset="0"/>
              <a:cs typeface="Century"/>
            </a:endParaRPr>
          </a:p>
          <a:p>
            <a:endParaRPr lang="it-IT" sz="1400" i="1" dirty="0">
              <a:solidFill>
                <a:schemeClr val="tx1"/>
              </a:solidFill>
              <a:latin typeface="Century"/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13450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8453950-7018-1CEF-A73A-58D5D367CFE4}"/>
              </a:ext>
            </a:extLst>
          </p:cNvPr>
          <p:cNvSpPr txBox="1"/>
          <p:nvPr/>
        </p:nvSpPr>
        <p:spPr>
          <a:xfrm>
            <a:off x="5545452" y="4644449"/>
            <a:ext cx="6473433" cy="17235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effectLst/>
                <a:latin typeface="Century" panose="02040604050505020304" pitchFamily="18" charset="0"/>
              </a:rPr>
              <a:t>Sospetto di Disturbo </a:t>
            </a:r>
            <a:r>
              <a:rPr lang="it-IT" b="1" dirty="0">
                <a:latin typeface="Century" panose="02040604050505020304" pitchFamily="18" charset="0"/>
              </a:rPr>
              <a:t>P</a:t>
            </a:r>
            <a:r>
              <a:rPr lang="it-IT" b="1" dirty="0">
                <a:effectLst/>
                <a:latin typeface="Century" panose="02040604050505020304" pitchFamily="18" charset="0"/>
              </a:rPr>
              <a:t>sichiatrico</a:t>
            </a:r>
          </a:p>
          <a:p>
            <a:endParaRPr lang="it-IT" sz="1200" dirty="0">
              <a:effectLst/>
              <a:latin typeface="Century" panose="02040604050505020304" pitchFamily="18" charset="0"/>
            </a:endParaRPr>
          </a:p>
          <a:p>
            <a:r>
              <a:rPr lang="it-IT" sz="1400" b="1" dirty="0">
                <a:latin typeface="Century" panose="02040604050505020304" pitchFamily="18" charset="0"/>
              </a:rPr>
              <a:t>A</a:t>
            </a:r>
            <a:r>
              <a:rPr lang="it-IT" sz="1400" b="1" dirty="0">
                <a:effectLst/>
                <a:latin typeface="Century" panose="02040604050505020304" pitchFamily="18" charset="0"/>
              </a:rPr>
              <a:t>. </a:t>
            </a:r>
            <a:r>
              <a:rPr lang="it-IT" sz="1200" dirty="0">
                <a:effectLst/>
                <a:latin typeface="Century" panose="02040604050505020304" pitchFamily="18" charset="0"/>
              </a:rPr>
              <a:t>Invio allo psichiatra di riferimento per valutazione globale del caso</a:t>
            </a:r>
          </a:p>
          <a:p>
            <a:endParaRPr lang="it-IT" sz="1200" dirty="0">
              <a:effectLst/>
              <a:latin typeface="Century" panose="02040604050505020304" pitchFamily="18" charset="0"/>
            </a:endParaRPr>
          </a:p>
          <a:p>
            <a:r>
              <a:rPr lang="it-IT" sz="1400" b="1" dirty="0">
                <a:latin typeface="Century" panose="02040604050505020304" pitchFamily="18" charset="0"/>
              </a:rPr>
              <a:t>B. </a:t>
            </a:r>
            <a:r>
              <a:rPr lang="it-IT" sz="1200" dirty="0">
                <a:effectLst/>
                <a:latin typeface="Century" panose="02040604050505020304" pitchFamily="18" charset="0"/>
              </a:rPr>
              <a:t>Somministrazione test psicometrici specifici</a:t>
            </a:r>
            <a:r>
              <a:rPr lang="it-IT" sz="1200" dirty="0">
                <a:effectLst/>
              </a:rPr>
              <a:t>:</a:t>
            </a:r>
            <a:r>
              <a:rPr lang="it-IT" sz="1200" dirty="0">
                <a:effectLst/>
                <a:latin typeface="Century" panose="02040604050505020304" pitchFamily="18" charset="0"/>
              </a:rPr>
              <a:t> </a:t>
            </a:r>
          </a:p>
          <a:p>
            <a:r>
              <a:rPr lang="it-IT" sz="1200" dirty="0">
                <a:latin typeface="Century" panose="02040604050505020304" pitchFamily="18" charset="0"/>
                <a:ea typeface="Baskerville" panose="02020502070401020303" pitchFamily="18" charset="0"/>
              </a:rPr>
              <a:t>- Disturbi Psichiatrici e Cognitivi </a:t>
            </a:r>
            <a:r>
              <a:rPr lang="it-IT" sz="1100" dirty="0">
                <a:latin typeface="Century" panose="02040604050505020304" pitchFamily="18" charset="0"/>
                <a:ea typeface="Baskerville" panose="02020502070401020303" pitchFamily="18" charset="0"/>
              </a:rPr>
              <a:t>(</a:t>
            </a:r>
            <a:r>
              <a:rPr lang="it-IT" sz="1100" dirty="0">
                <a:effectLst/>
                <a:latin typeface="Century" panose="02040604050505020304" pitchFamily="18" charset="0"/>
              </a:rPr>
              <a:t>SCID II, MINI plus, MMPI-2 RF, Test di Rorschach) </a:t>
            </a:r>
            <a:endParaRPr lang="it-IT" sz="1200" dirty="0">
              <a:latin typeface="Century" panose="02040604050505020304" pitchFamily="18" charset="0"/>
              <a:ea typeface="Baskerville" panose="02020502070401020303" pitchFamily="18" charset="0"/>
            </a:endParaRPr>
          </a:p>
          <a:p>
            <a:r>
              <a:rPr lang="it-IT" sz="1200" dirty="0">
                <a:latin typeface="Century" panose="02040604050505020304" pitchFamily="18" charset="0"/>
                <a:ea typeface="Baskerville" panose="02020502070401020303" pitchFamily="18" charset="0"/>
              </a:rPr>
              <a:t>- Tono dell’umore </a:t>
            </a:r>
            <a:r>
              <a:rPr lang="it-IT" sz="1100" dirty="0">
                <a:latin typeface="Century" panose="02040604050505020304" pitchFamily="18" charset="0"/>
                <a:ea typeface="Baskerville" panose="02020502070401020303" pitchFamily="18" charset="0"/>
              </a:rPr>
              <a:t>(</a:t>
            </a:r>
            <a:r>
              <a:rPr lang="it-IT" sz="1100" dirty="0">
                <a:effectLst/>
                <a:latin typeface="Calibri" panose="020F0502020204030204" pitchFamily="34" charset="0"/>
              </a:rPr>
              <a:t>HDRS o HAM-D) </a:t>
            </a:r>
            <a:endParaRPr lang="it-IT" sz="1100" dirty="0"/>
          </a:p>
          <a:p>
            <a:endParaRPr lang="it-IT" sz="1200" dirty="0">
              <a:latin typeface="Century" panose="02040604050505020304" pitchFamily="18" charset="0"/>
            </a:endParaRP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9406F76-342A-6D8E-665D-06A24A003463}"/>
              </a:ext>
            </a:extLst>
          </p:cNvPr>
          <p:cNvSpPr txBox="1"/>
          <p:nvPr/>
        </p:nvSpPr>
        <p:spPr>
          <a:xfrm>
            <a:off x="4985212" y="6500407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6D041D"/>
                </a:solidFill>
                <a:latin typeface="Century"/>
                <a:cs typeface="Century"/>
              </a:rPr>
              <a:t>Dott.ssa Emanuela Paone 11.04.2024</a:t>
            </a:r>
          </a:p>
        </p:txBody>
      </p:sp>
      <p:pic>
        <p:nvPicPr>
          <p:cNvPr id="10" name="Immagine 9" descr="le_procedure_psicolo_programma.pdf">
            <a:extLst>
              <a:ext uri="{FF2B5EF4-FFF2-40B4-BE49-F238E27FC236}">
                <a16:creationId xmlns:a16="http://schemas.microsoft.com/office/drawing/2014/main" id="{932312D2-8254-C5E5-DE79-D4F54D961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0934" y="1637892"/>
            <a:ext cx="1520218" cy="1994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92FAC8-8FCA-3794-B793-68A1C16EB8F3}"/>
              </a:ext>
            </a:extLst>
          </p:cNvPr>
          <p:cNvSpPr txBox="1"/>
          <p:nvPr/>
        </p:nvSpPr>
        <p:spPr>
          <a:xfrm>
            <a:off x="10630345" y="2998817"/>
            <a:ext cx="134432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800" b="1" dirty="0" err="1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F</a:t>
            </a:r>
            <a:r>
              <a:rPr lang="it-IT" sz="8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. Micanti, MR Cerbone, </a:t>
            </a:r>
          </a:p>
          <a:p>
            <a:r>
              <a:rPr lang="it-IT" sz="8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D. Galletta, E. Paone, C. </a:t>
            </a:r>
            <a:r>
              <a:rPr lang="it-IT" sz="800" b="1" dirty="0" err="1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Sollai</a:t>
            </a:r>
            <a:endParaRPr lang="it-IT" sz="800" b="1" dirty="0">
              <a:solidFill>
                <a:schemeClr val="bg2">
                  <a:lumMod val="50000"/>
                </a:schemeClr>
              </a:solidFill>
              <a:latin typeface="Abadi MT Condensed Light" panose="020B0306030101010103" pitchFamily="34" charset="77"/>
              <a:cs typeface="Century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BE4269-7429-C8EF-EDB6-9ACB5FA3022A}"/>
              </a:ext>
            </a:extLst>
          </p:cNvPr>
          <p:cNvSpPr txBox="1"/>
          <p:nvPr/>
        </p:nvSpPr>
        <p:spPr>
          <a:xfrm>
            <a:off x="10817405" y="2149734"/>
            <a:ext cx="10351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SUGGERIMENTI   </a:t>
            </a:r>
            <a:r>
              <a:rPr lang="it-IT" sz="8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</a:rPr>
              <a:t>2018</a:t>
            </a:r>
            <a:endParaRPr lang="it-IT" sz="800" dirty="0">
              <a:solidFill>
                <a:schemeClr val="bg2">
                  <a:lumMod val="50000"/>
                </a:schemeClr>
              </a:solidFill>
              <a:latin typeface="Abadi MT Condensed Light" panose="020B0306030101010103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58F52EF-3902-0B9B-C609-7628BCBA4605}"/>
              </a:ext>
            </a:extLst>
          </p:cNvPr>
          <p:cNvSpPr txBox="1"/>
          <p:nvPr/>
        </p:nvSpPr>
        <p:spPr>
          <a:xfrm>
            <a:off x="132047" y="71202"/>
            <a:ext cx="1188683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Le Procedure Standard </a:t>
            </a:r>
            <a:r>
              <a:rPr lang="it-IT" sz="2800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per la </a:t>
            </a:r>
            <a:r>
              <a:rPr lang="it-IT" sz="2800" b="1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Valutazione di Accesso</a:t>
            </a:r>
            <a:endParaRPr lang="it-IT" sz="2800" i="1" dirty="0">
              <a:solidFill>
                <a:srgbClr val="31859C"/>
              </a:solidFill>
              <a:effectLst/>
              <a:latin typeface="Century" panose="020406040505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050BBEB-EC35-BF69-1DB8-01FE8EC5CA1D}"/>
              </a:ext>
            </a:extLst>
          </p:cNvPr>
          <p:cNvSpPr txBox="1"/>
          <p:nvPr/>
        </p:nvSpPr>
        <p:spPr>
          <a:xfrm>
            <a:off x="240849" y="1342184"/>
            <a:ext cx="4201943" cy="4785926"/>
          </a:xfrm>
          <a:prstGeom prst="rect">
            <a:avLst/>
          </a:prstGeom>
          <a:solidFill>
            <a:srgbClr val="EAFAFF"/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Baskerville" panose="02020502070401020303" pitchFamily="18" charset="0"/>
                <a:ea typeface="Baskerville" panose="02020502070401020303" pitchFamily="18" charset="0"/>
              </a:rPr>
              <a:t>Colloqui Clinici Individuali</a:t>
            </a:r>
          </a:p>
          <a:p>
            <a:pPr algn="ctr"/>
            <a:r>
              <a:rPr lang="it-IT" sz="11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Psychological</a:t>
            </a:r>
            <a:r>
              <a:rPr lang="it-IT" sz="1100" b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it-IT" sz="11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Assessment</a:t>
            </a:r>
            <a:endParaRPr lang="it-IT" sz="11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it-IT" sz="1100" dirty="0">
                <a:latin typeface="Baskerville" panose="02020502070401020303" pitchFamily="18" charset="0"/>
                <a:ea typeface="Baskerville" panose="02020502070401020303" pitchFamily="18" charset="0"/>
              </a:rPr>
              <a:t>Tecnica di osservazione e di studio del comportamento umano con lo scopo di comprendere e di aiutare la persona: </a:t>
            </a:r>
          </a:p>
          <a:p>
            <a:r>
              <a:rPr lang="it-IT" sz="1100" dirty="0">
                <a:latin typeface="Baskerville" panose="02020502070401020303" pitchFamily="18" charset="0"/>
                <a:ea typeface="Baskerville" panose="02020502070401020303" pitchFamily="18" charset="0"/>
              </a:rPr>
              <a:t>a. Deve essere orientato specificamente al problema Obesità</a:t>
            </a:r>
          </a:p>
          <a:p>
            <a:r>
              <a:rPr lang="it-IT" sz="1100" dirty="0">
                <a:latin typeface="Baskerville" panose="02020502070401020303" pitchFamily="18" charset="0"/>
                <a:ea typeface="Baskerville" panose="02020502070401020303" pitchFamily="18" charset="0"/>
              </a:rPr>
              <a:t>b. Deve </a:t>
            </a:r>
            <a:r>
              <a:rPr lang="it-IT" sz="11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guidare per una decisione alla cura consapevole e responsabile</a:t>
            </a:r>
          </a:p>
          <a:p>
            <a:endParaRPr lang="it-IT" sz="11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it-IT" sz="11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ctr"/>
            <a:r>
              <a:rPr lang="it-IT" sz="1400" i="1" dirty="0">
                <a:latin typeface="Century" panose="02040604050505020304" pitchFamily="18" charset="0"/>
                <a:ea typeface="Baskerville" panose="02020502070401020303" pitchFamily="18" charset="0"/>
              </a:rPr>
              <a:t>Attuale e Pregresso</a:t>
            </a:r>
          </a:p>
          <a:p>
            <a:endParaRPr lang="it-IT" sz="1100" b="1" dirty="0">
              <a:latin typeface="Century" panose="02040604050505020304" pitchFamily="18" charset="0"/>
              <a:ea typeface="Baskerville" panose="02020502070401020303" pitchFamily="18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it-IT" sz="1100" b="1" dirty="0">
                <a:latin typeface="Century" panose="02040604050505020304" pitchFamily="18" charset="0"/>
                <a:ea typeface="Baskerville" panose="02020502070401020303" pitchFamily="18" charset="0"/>
              </a:rPr>
              <a:t>Esame di Stato Mentale </a:t>
            </a:r>
            <a:r>
              <a:rPr lang="it-IT" sz="800" dirty="0">
                <a:latin typeface="Century" panose="02040604050505020304" pitchFamily="18" charset="0"/>
                <a:ea typeface="Baskerville" panose="02020502070401020303" pitchFamily="18" charset="0"/>
              </a:rPr>
              <a:t>secondo </a:t>
            </a:r>
            <a:r>
              <a:rPr lang="it-IT" sz="800" dirty="0">
                <a:effectLst/>
                <a:latin typeface="Century" panose="02040604050505020304" pitchFamily="18" charset="0"/>
              </a:rPr>
              <a:t>DSM 5</a:t>
            </a:r>
            <a:endParaRPr lang="it-IT" sz="800" dirty="0">
              <a:latin typeface="Century" panose="02040604050505020304" pitchFamily="18" charset="0"/>
              <a:ea typeface="Baskerville" panose="02020502070401020303" pitchFamily="18" charset="0"/>
            </a:endParaRPr>
          </a:p>
          <a:p>
            <a:r>
              <a:rPr lang="it-IT" sz="1100" dirty="0">
                <a:latin typeface="Century" panose="02040604050505020304" pitchFamily="18" charset="0"/>
                <a:ea typeface="Baskerville" panose="02020502070401020303" pitchFamily="18" charset="0"/>
              </a:rPr>
              <a:t>(</a:t>
            </a:r>
            <a:r>
              <a:rPr lang="it-IT" sz="800" dirty="0">
                <a:effectLst/>
                <a:latin typeface="Century" panose="02040604050505020304" pitchFamily="18" charset="0"/>
              </a:rPr>
              <a:t>contenuto del pensiero, </a:t>
            </a:r>
            <a:r>
              <a:rPr lang="it-IT" sz="800" dirty="0">
                <a:effectLst/>
              </a:rPr>
              <a:t>senso-percezione</a:t>
            </a:r>
            <a:r>
              <a:rPr lang="it-IT" sz="800" dirty="0">
                <a:effectLst/>
                <a:latin typeface="Century" panose="02040604050505020304" pitchFamily="18" charset="0"/>
              </a:rPr>
              <a:t>, memoria, tono dell’umore, ansia, capacità socializzazione etc. </a:t>
            </a:r>
            <a:r>
              <a:rPr lang="it-IT" sz="1100" dirty="0">
                <a:effectLst/>
                <a:latin typeface="Century" panose="02040604050505020304" pitchFamily="18" charset="0"/>
              </a:rPr>
              <a:t>)</a:t>
            </a:r>
            <a:endParaRPr lang="it-IT" sz="1100" dirty="0">
              <a:latin typeface="Century" panose="02040604050505020304" pitchFamily="18" charset="0"/>
              <a:ea typeface="Baskerville" panose="02020502070401020303" pitchFamily="18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it-IT" sz="1100" b="1" dirty="0">
                <a:latin typeface="Century" panose="02040604050505020304" pitchFamily="18" charset="0"/>
                <a:ea typeface="Baskerville" panose="02020502070401020303" pitchFamily="18" charset="0"/>
              </a:rPr>
              <a:t>Storia Psichiatrica eventuale </a:t>
            </a:r>
          </a:p>
          <a:p>
            <a:r>
              <a:rPr lang="it-IT" sz="1100" dirty="0">
                <a:latin typeface="Century" panose="02040604050505020304" pitchFamily="18" charset="0"/>
                <a:ea typeface="Baskerville" panose="02020502070401020303" pitchFamily="18" charset="0"/>
              </a:rPr>
              <a:t>(farmacoterapie/psicoterapie)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it-IT" sz="1100" b="1" dirty="0">
                <a:latin typeface="Century" panose="02040604050505020304" pitchFamily="18" charset="0"/>
                <a:ea typeface="Baskerville" panose="02020502070401020303" pitchFamily="18" charset="0"/>
              </a:rPr>
              <a:t>Storia del Comportamento Alimentare </a:t>
            </a:r>
          </a:p>
          <a:p>
            <a:r>
              <a:rPr lang="it-IT" sz="1000" dirty="0">
                <a:latin typeface="Century" panose="02040604050505020304" pitchFamily="18" charset="0"/>
                <a:ea typeface="Baskerville" panose="02020502070401020303" pitchFamily="18" charset="0"/>
              </a:rPr>
              <a:t>(BED, Night </a:t>
            </a:r>
            <a:r>
              <a:rPr lang="it-IT" sz="1000" dirty="0" err="1">
                <a:latin typeface="Century" panose="02040604050505020304" pitchFamily="18" charset="0"/>
                <a:ea typeface="Baskerville" panose="02020502070401020303" pitchFamily="18" charset="0"/>
              </a:rPr>
              <a:t>Eating</a:t>
            </a:r>
            <a:r>
              <a:rPr lang="it-IT" sz="1000" dirty="0">
                <a:latin typeface="Century" panose="02040604050505020304" pitchFamily="18" charset="0"/>
                <a:ea typeface="Baskerville" panose="02020502070401020303" pitchFamily="18" charset="0"/>
              </a:rPr>
              <a:t>, </a:t>
            </a:r>
            <a:r>
              <a:rPr lang="it-IT" sz="1000" dirty="0" err="1">
                <a:latin typeface="Century" panose="02040604050505020304" pitchFamily="18" charset="0"/>
                <a:ea typeface="Baskerville" panose="02020502070401020303" pitchFamily="18" charset="0"/>
              </a:rPr>
              <a:t>Craving</a:t>
            </a:r>
            <a:r>
              <a:rPr lang="it-IT" sz="1000" dirty="0">
                <a:latin typeface="Century" panose="02040604050505020304" pitchFamily="18" charset="0"/>
                <a:ea typeface="Baskerville" panose="02020502070401020303" pitchFamily="18" charset="0"/>
              </a:rPr>
              <a:t>)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it-IT" sz="1100" b="1" dirty="0">
                <a:latin typeface="Century" panose="02040604050505020304" pitchFamily="18" charset="0"/>
                <a:ea typeface="Baskerville" panose="02020502070401020303" pitchFamily="18" charset="0"/>
              </a:rPr>
              <a:t>Storia del Peso e dei tentativi dietetici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it-IT" sz="1100" b="1" dirty="0">
                <a:latin typeface="Century" panose="02040604050505020304" pitchFamily="18" charset="0"/>
                <a:ea typeface="Baskerville" panose="02020502070401020303" pitchFamily="18" charset="0"/>
              </a:rPr>
              <a:t>Analisi dei Comportamenti Alimentari Disfunzionali </a:t>
            </a:r>
          </a:p>
          <a:p>
            <a:r>
              <a:rPr lang="it-IT" sz="1000" dirty="0">
                <a:latin typeface="Century" panose="02040604050505020304" pitchFamily="18" charset="0"/>
                <a:ea typeface="Baskerville" panose="02020502070401020303" pitchFamily="18" charset="0"/>
              </a:rPr>
              <a:t>(</a:t>
            </a:r>
            <a:r>
              <a:rPr lang="it-IT" sz="1000" dirty="0" err="1">
                <a:latin typeface="Century" panose="02040604050505020304" pitchFamily="18" charset="0"/>
                <a:ea typeface="Baskerville" panose="02020502070401020303" pitchFamily="18" charset="0"/>
              </a:rPr>
              <a:t>g</a:t>
            </a:r>
            <a:r>
              <a:rPr lang="it-IT" sz="1000" dirty="0" err="1">
                <a:effectLst/>
                <a:latin typeface="Century" panose="02040604050505020304" pitchFamily="18" charset="0"/>
              </a:rPr>
              <a:t>orging</a:t>
            </a:r>
            <a:r>
              <a:rPr lang="it-IT" sz="1000" dirty="0">
                <a:latin typeface="Century" panose="02040604050505020304" pitchFamily="18" charset="0"/>
              </a:rPr>
              <a:t>,</a:t>
            </a:r>
            <a:r>
              <a:rPr lang="it-IT" sz="1000" dirty="0">
                <a:effectLst/>
                <a:latin typeface="Century" panose="02040604050505020304" pitchFamily="18" charset="0"/>
              </a:rPr>
              <a:t> </a:t>
            </a:r>
            <a:r>
              <a:rPr lang="it-IT" sz="1000" dirty="0" err="1">
                <a:latin typeface="Century" panose="02040604050505020304" pitchFamily="18" charset="0"/>
              </a:rPr>
              <a:t>s</a:t>
            </a:r>
            <a:r>
              <a:rPr lang="it-IT" sz="1000" dirty="0" err="1">
                <a:effectLst/>
                <a:latin typeface="Century" panose="02040604050505020304" pitchFamily="18" charset="0"/>
              </a:rPr>
              <a:t>nacking</a:t>
            </a:r>
            <a:r>
              <a:rPr lang="it-IT" sz="1000" dirty="0">
                <a:latin typeface="Century" panose="02040604050505020304" pitchFamily="18" charset="0"/>
              </a:rPr>
              <a:t>, </a:t>
            </a:r>
            <a:r>
              <a:rPr lang="it-IT" sz="1000" dirty="0">
                <a:latin typeface="Century" panose="02040604050505020304" pitchFamily="18" charset="0"/>
                <a:ea typeface="Baskerville" panose="02020502070401020303" pitchFamily="18" charset="0"/>
              </a:rPr>
              <a:t>grazing, </a:t>
            </a:r>
            <a:r>
              <a:rPr lang="it-IT" sz="1000" dirty="0" err="1">
                <a:latin typeface="Century" panose="02040604050505020304" pitchFamily="18" charset="0"/>
                <a:ea typeface="Baskerville" panose="02020502070401020303" pitchFamily="18" charset="0"/>
              </a:rPr>
              <a:t>sweet</a:t>
            </a:r>
            <a:r>
              <a:rPr lang="it-IT" sz="1000" dirty="0">
                <a:latin typeface="Century" panose="02040604050505020304" pitchFamily="18" charset="0"/>
                <a:ea typeface="Baskerville" panose="02020502070401020303" pitchFamily="18" charset="0"/>
              </a:rPr>
              <a:t> </a:t>
            </a:r>
            <a:r>
              <a:rPr lang="it-IT" sz="1000" dirty="0" err="1">
                <a:latin typeface="Century" panose="02040604050505020304" pitchFamily="18" charset="0"/>
                <a:ea typeface="Baskerville" panose="02020502070401020303" pitchFamily="18" charset="0"/>
              </a:rPr>
              <a:t>eating</a:t>
            </a:r>
            <a:r>
              <a:rPr lang="it-IT" sz="1000" dirty="0">
                <a:latin typeface="Century" panose="02040604050505020304" pitchFamily="18" charset="0"/>
                <a:ea typeface="Baskerville" panose="02020502070401020303" pitchFamily="18" charset="0"/>
              </a:rPr>
              <a:t>)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it-IT" sz="1100" b="1" dirty="0">
                <a:latin typeface="Century" panose="02040604050505020304" pitchFamily="18" charset="0"/>
                <a:ea typeface="Baskerville" panose="02020502070401020303" pitchFamily="18" charset="0"/>
              </a:rPr>
              <a:t>Analisi Psicosociale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it-IT" sz="1100" b="1" dirty="0">
                <a:latin typeface="Century" panose="02040604050505020304" pitchFamily="18" charset="0"/>
                <a:ea typeface="Baskerville" panose="02020502070401020303" pitchFamily="18" charset="0"/>
              </a:rPr>
              <a:t>Analisi della motivazione all’intervento</a:t>
            </a:r>
            <a:r>
              <a:rPr lang="it-IT" sz="1100" b="1" dirty="0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 </a:t>
            </a:r>
            <a:endParaRPr lang="it-IT" sz="1100" b="1" dirty="0">
              <a:latin typeface="Century" panose="02040604050505020304" pitchFamily="18" charset="0"/>
              <a:ea typeface="Baskerville" panose="02020502070401020303" pitchFamily="18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it-IT" sz="1100" b="1" dirty="0">
                <a:latin typeface="Century" panose="02040604050505020304" pitchFamily="18" charset="0"/>
                <a:ea typeface="Baskerville" panose="02020502070401020303" pitchFamily="18" charset="0"/>
              </a:rPr>
              <a:t>C</a:t>
            </a:r>
            <a:r>
              <a:rPr lang="it-IT" sz="1100" b="1" dirty="0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onoscenze relative al percorso </a:t>
            </a:r>
            <a:r>
              <a:rPr lang="it-IT" sz="1100" b="1" dirty="0">
                <a:latin typeface="Century" panose="02040604050505020304" pitchFamily="18" charset="0"/>
                <a:ea typeface="Baskerville" panose="02020502070401020303" pitchFamily="18" charset="0"/>
              </a:rPr>
              <a:t>e decisionalità</a:t>
            </a:r>
            <a:r>
              <a:rPr lang="it-IT" sz="1100" b="1" dirty="0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 </a:t>
            </a:r>
          </a:p>
          <a:p>
            <a:r>
              <a:rPr lang="it-IT" sz="1100" dirty="0">
                <a:effectLst/>
                <a:latin typeface="Century" panose="02040604050505020304" pitchFamily="18" charset="0"/>
                <a:ea typeface="Baskerville" panose="02020502070401020303" pitchFamily="18" charset="0"/>
              </a:rPr>
              <a:t>(convinzioni e aspettative)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it-IT" sz="1100" b="1" dirty="0">
                <a:latin typeface="Century" panose="02040604050505020304" pitchFamily="18" charset="0"/>
                <a:ea typeface="Baskerville" panose="02020502070401020303" pitchFamily="18" charset="0"/>
              </a:rPr>
              <a:t>Valutazione delle</a:t>
            </a:r>
            <a:r>
              <a:rPr lang="it-IT" sz="1100" b="1" dirty="0">
                <a:effectLst/>
                <a:latin typeface="Century" panose="02040604050505020304" pitchFamily="18" charset="0"/>
              </a:rPr>
              <a:t> capacità di aderenza al programma post-intervento </a:t>
            </a:r>
            <a:endParaRPr lang="it-IT" sz="1100" b="1" dirty="0">
              <a:effectLst/>
              <a:latin typeface="Century" panose="02040604050505020304" pitchFamily="18" charset="0"/>
              <a:ea typeface="Baskerville" panose="02020502070401020303" pitchFamily="18" charset="0"/>
            </a:endParaRPr>
          </a:p>
          <a:p>
            <a:endParaRPr lang="it-IT" sz="11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3FADDC0-7A7B-7AC5-E416-F0E9A8FDEB42}"/>
              </a:ext>
            </a:extLst>
          </p:cNvPr>
          <p:cNvSpPr txBox="1"/>
          <p:nvPr/>
        </p:nvSpPr>
        <p:spPr>
          <a:xfrm>
            <a:off x="5550846" y="1353473"/>
            <a:ext cx="4451110" cy="2739211"/>
          </a:xfrm>
          <a:prstGeom prst="rect">
            <a:avLst/>
          </a:prstGeom>
          <a:solidFill>
            <a:srgbClr val="E5EFFF"/>
          </a:solidFill>
          <a:ln w="19050"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Baskerville" panose="02020502070401020303" pitchFamily="18" charset="0"/>
                <a:ea typeface="Baskerville" panose="02020502070401020303" pitchFamily="18" charset="0"/>
              </a:rPr>
              <a:t>Valutazione Psicodiagnostica</a:t>
            </a:r>
          </a:p>
          <a:p>
            <a:pPr algn="ctr"/>
            <a:r>
              <a:rPr lang="it-IT" sz="1000" b="1" dirty="0" err="1">
                <a:latin typeface="Baskerville" panose="02020502070401020303" pitchFamily="18" charset="0"/>
                <a:ea typeface="Baskerville" panose="02020502070401020303" pitchFamily="18" charset="0"/>
              </a:rPr>
              <a:t>Psychological</a:t>
            </a:r>
            <a:r>
              <a:rPr lang="it-IT" sz="1000" b="1" dirty="0">
                <a:latin typeface="Baskerville" panose="02020502070401020303" pitchFamily="18" charset="0"/>
                <a:ea typeface="Baskerville" panose="02020502070401020303" pitchFamily="18" charset="0"/>
              </a:rPr>
              <a:t> Testing</a:t>
            </a:r>
            <a:r>
              <a:rPr lang="it-IT" sz="1000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</a:p>
          <a:p>
            <a:r>
              <a:rPr lang="it-IT" sz="1000" dirty="0">
                <a:latin typeface="Baskerville" panose="02020502070401020303" pitchFamily="18" charset="0"/>
                <a:ea typeface="Baskerville" panose="02020502070401020303" pitchFamily="18" charset="0"/>
              </a:rPr>
              <a:t>Somministrazione di strumenti tecnici psicometrici, per misurare e classificare quanto osservato ed emerso nei colloqui clinici.</a:t>
            </a:r>
          </a:p>
          <a:p>
            <a:r>
              <a:rPr lang="it-IT" sz="1000" dirty="0">
                <a:latin typeface="Baskerville" panose="02020502070401020303" pitchFamily="18" charset="0"/>
                <a:ea typeface="Baskerville" panose="02020502070401020303" pitchFamily="18" charset="0"/>
              </a:rPr>
              <a:t>Si utilizzano in genere una serie di strumenti, collegati tra loro, al fine di farne un singolo strumento diagnostico/valutativo.</a:t>
            </a:r>
          </a:p>
          <a:p>
            <a:endParaRPr lang="it-IT" sz="1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algn="ctr"/>
            <a:r>
              <a:rPr lang="it-IT" sz="1400" i="1" dirty="0">
                <a:latin typeface="Century" panose="02040604050505020304" pitchFamily="18" charset="0"/>
                <a:ea typeface="Baskerville" panose="02020502070401020303" pitchFamily="18" charset="0"/>
              </a:rPr>
              <a:t>Test Psicometrici per</a:t>
            </a:r>
            <a:r>
              <a:rPr lang="it-IT" sz="1400" i="1" dirty="0">
                <a:ea typeface="Baskerville" panose="02020502070401020303" pitchFamily="18" charset="0"/>
              </a:rPr>
              <a:t>:</a:t>
            </a:r>
          </a:p>
          <a:p>
            <a:endParaRPr lang="it-IT" sz="1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it-IT" sz="1200" b="1" dirty="0">
                <a:latin typeface="Century" panose="02040604050505020304" pitchFamily="18" charset="0"/>
                <a:ea typeface="Baskerville" panose="02020502070401020303" pitchFamily="18" charset="0"/>
              </a:rPr>
              <a:t>Impulsività</a:t>
            </a:r>
            <a:r>
              <a:rPr lang="it-IT" sz="1200" dirty="0">
                <a:latin typeface="Century" panose="02040604050505020304" pitchFamily="18" charset="0"/>
                <a:ea typeface="Baskerville" panose="02020502070401020303" pitchFamily="18" charset="0"/>
              </a:rPr>
              <a:t> </a:t>
            </a:r>
            <a:r>
              <a:rPr lang="it-IT" sz="1000" b="1" dirty="0">
                <a:latin typeface="Century" panose="02040604050505020304" pitchFamily="18" charset="0"/>
                <a:ea typeface="Baskerville" panose="02020502070401020303" pitchFamily="18" charset="0"/>
              </a:rPr>
              <a:t>(BES, BIS-11)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it-IT" sz="1200" b="1" dirty="0">
                <a:latin typeface="Century" panose="02040604050505020304" pitchFamily="18" charset="0"/>
                <a:ea typeface="Baskerville" panose="02020502070401020303" pitchFamily="18" charset="0"/>
              </a:rPr>
              <a:t>Depressione</a:t>
            </a:r>
            <a:r>
              <a:rPr lang="it-IT" sz="1200" dirty="0">
                <a:latin typeface="Century" panose="02040604050505020304" pitchFamily="18" charset="0"/>
                <a:ea typeface="Baskerville" panose="02020502070401020303" pitchFamily="18" charset="0"/>
              </a:rPr>
              <a:t> </a:t>
            </a:r>
            <a:r>
              <a:rPr lang="it-IT" sz="1000" b="1" dirty="0">
                <a:latin typeface="Century" panose="02040604050505020304" pitchFamily="18" charset="0"/>
                <a:ea typeface="Baskerville" panose="02020502070401020303" pitchFamily="18" charset="0"/>
              </a:rPr>
              <a:t>(BECK)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it-IT" sz="1200" b="1" dirty="0">
                <a:latin typeface="Century" panose="02040604050505020304" pitchFamily="18" charset="0"/>
                <a:ea typeface="Baskerville" panose="02020502070401020303" pitchFamily="18" charset="0"/>
              </a:rPr>
              <a:t>Ansia</a:t>
            </a:r>
            <a:r>
              <a:rPr lang="it-IT" sz="1200" dirty="0">
                <a:latin typeface="Century" panose="02040604050505020304" pitchFamily="18" charset="0"/>
                <a:ea typeface="Baskerville" panose="02020502070401020303" pitchFamily="18" charset="0"/>
              </a:rPr>
              <a:t> </a:t>
            </a:r>
            <a:r>
              <a:rPr lang="it-IT" sz="1000" b="1" dirty="0">
                <a:latin typeface="Century" panose="02040604050505020304" pitchFamily="18" charset="0"/>
                <a:ea typeface="Baskerville" panose="02020502070401020303" pitchFamily="18" charset="0"/>
              </a:rPr>
              <a:t>(STAY- Y)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it-IT" sz="1200" b="1" dirty="0">
                <a:latin typeface="Century" panose="02040604050505020304" pitchFamily="18" charset="0"/>
                <a:ea typeface="Baskerville" panose="02020502070401020303" pitchFamily="18" charset="0"/>
              </a:rPr>
              <a:t>Immagine Corporea </a:t>
            </a:r>
            <a:r>
              <a:rPr lang="it-IT" sz="1000" b="1" dirty="0">
                <a:latin typeface="Century" panose="02040604050505020304" pitchFamily="18" charset="0"/>
                <a:ea typeface="Baskerville" panose="02020502070401020303" pitchFamily="18" charset="0"/>
              </a:rPr>
              <a:t>(BUT)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it-IT" sz="1200" b="1" dirty="0">
                <a:latin typeface="Century" panose="02040604050505020304" pitchFamily="18" charset="0"/>
                <a:ea typeface="Baskerville" panose="02020502070401020303" pitchFamily="18" charset="0"/>
              </a:rPr>
              <a:t>Qualità della Vita </a:t>
            </a:r>
            <a:r>
              <a:rPr lang="it-IT" sz="1000" b="1" dirty="0">
                <a:latin typeface="Century" panose="02040604050505020304" pitchFamily="18" charset="0"/>
                <a:ea typeface="Baskerville" panose="02020502070401020303" pitchFamily="18" charset="0"/>
              </a:rPr>
              <a:t>(SF36)</a:t>
            </a:r>
            <a:endParaRPr lang="it-IT" sz="1000" b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it-IT" sz="10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51" name="Croce 50">
            <a:extLst>
              <a:ext uri="{FF2B5EF4-FFF2-40B4-BE49-F238E27FC236}">
                <a16:creationId xmlns:a16="http://schemas.microsoft.com/office/drawing/2014/main" id="{6899EC5B-8C33-7D34-57C8-B7DE31F365BA}"/>
              </a:ext>
            </a:extLst>
          </p:cNvPr>
          <p:cNvSpPr/>
          <p:nvPr/>
        </p:nvSpPr>
        <p:spPr>
          <a:xfrm>
            <a:off x="4733175" y="2163235"/>
            <a:ext cx="519289" cy="471692"/>
          </a:xfrm>
          <a:prstGeom prst="plus">
            <a:avLst>
              <a:gd name="adj" fmla="val 36966"/>
            </a:avLst>
          </a:prstGeom>
          <a:solidFill>
            <a:srgbClr val="31859C"/>
          </a:solidFill>
          <a:ln w="28575">
            <a:solidFill>
              <a:srgbClr val="3185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8EF1CD7-F39D-4754-B8FE-D78A47F6A311}"/>
              </a:ext>
            </a:extLst>
          </p:cNvPr>
          <p:cNvSpPr txBox="1"/>
          <p:nvPr/>
        </p:nvSpPr>
        <p:spPr>
          <a:xfrm>
            <a:off x="0" y="594422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rgbClr val="31859C"/>
                </a:solidFill>
                <a:latin typeface="Century" panose="02040604050505020304" pitchFamily="18" charset="0"/>
              </a:rPr>
              <a:t>L</a:t>
            </a:r>
            <a:r>
              <a:rPr lang="it-IT" sz="1600" b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a valutazione di accesso prevedere colloqui </a:t>
            </a:r>
            <a:r>
              <a:rPr lang="it-IT" sz="1600" b="1" dirty="0">
                <a:solidFill>
                  <a:srgbClr val="31859C"/>
                </a:solidFill>
                <a:latin typeface="Century" panose="02040604050505020304" pitchFamily="18" charset="0"/>
              </a:rPr>
              <a:t>cadenzati e distanziati </a:t>
            </a:r>
            <a:r>
              <a:rPr lang="it-IT" sz="1600" b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per </a:t>
            </a:r>
            <a:r>
              <a:rPr lang="it-IT" sz="1600" b="1" dirty="0">
                <a:solidFill>
                  <a:srgbClr val="31859C"/>
                </a:solidFill>
                <a:latin typeface="Century" panose="02040604050505020304" pitchFamily="18" charset="0"/>
              </a:rPr>
              <a:t>l</a:t>
            </a:r>
            <a:r>
              <a:rPr lang="it-IT" sz="1600" b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’osservazione clinica </a:t>
            </a:r>
          </a:p>
          <a:p>
            <a:pPr algn="ctr"/>
            <a:r>
              <a:rPr lang="it-IT" sz="1600" b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sovrapponibile </a:t>
            </a:r>
            <a:r>
              <a:rPr lang="it-IT" sz="1600" b="1" dirty="0">
                <a:solidFill>
                  <a:srgbClr val="31859C"/>
                </a:solidFill>
                <a:latin typeface="Century" panose="02040604050505020304" pitchFamily="18" charset="0"/>
              </a:rPr>
              <a:t> </a:t>
            </a:r>
            <a:r>
              <a:rPr lang="it-IT" sz="1600" b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al tempo di attesa di attuazione dell’intervento chirurgico </a:t>
            </a:r>
            <a:endParaRPr lang="it-IT" sz="1600" b="1" dirty="0">
              <a:solidFill>
                <a:srgbClr val="31859C"/>
              </a:solidFill>
              <a:latin typeface="Century" panose="02040604050505020304" pitchFamily="18" charset="0"/>
            </a:endParaRPr>
          </a:p>
        </p:txBody>
      </p:sp>
      <p:sp>
        <p:nvSpPr>
          <p:cNvPr id="24" name="Freccia angolare in su 23">
            <a:extLst>
              <a:ext uri="{FF2B5EF4-FFF2-40B4-BE49-F238E27FC236}">
                <a16:creationId xmlns:a16="http://schemas.microsoft.com/office/drawing/2014/main" id="{40492EE2-9219-DAC4-1AAF-E04FA9B18BEC}"/>
              </a:ext>
            </a:extLst>
          </p:cNvPr>
          <p:cNvSpPr/>
          <p:nvPr/>
        </p:nvSpPr>
        <p:spPr>
          <a:xfrm rot="5400000">
            <a:off x="4634088" y="3426179"/>
            <a:ext cx="1975558" cy="1422400"/>
          </a:xfrm>
          <a:prstGeom prst="bentUpArrow">
            <a:avLst>
              <a:gd name="adj1" fmla="val 15000"/>
              <a:gd name="adj2" fmla="val 14583"/>
              <a:gd name="adj3" fmla="val 34167"/>
            </a:avLst>
          </a:prstGeom>
          <a:solidFill>
            <a:srgbClr val="FFA47F"/>
          </a:solidFill>
          <a:ln>
            <a:solidFill>
              <a:srgbClr val="FF650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58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1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1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1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1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2" dur="500"/>
                                        <p:tgtEl>
                                          <p:spTgt spid="1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1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1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1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1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14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500"/>
                                        <p:tgtEl>
                                          <p:spTgt spid="14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1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4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7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0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5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4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0" dur="500"/>
                                        <p:tgtEl>
                                          <p:spTgt spid="1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build="allAtOnce" animBg="1"/>
      <p:bldP spid="16" grpId="0" build="allAtOnce" animBg="1"/>
      <p:bldP spid="51" grpId="0" animBg="1"/>
      <p:bldP spid="8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654378F-81D3-400D-CD2F-A8F6EF976749}"/>
              </a:ext>
            </a:extLst>
          </p:cNvPr>
          <p:cNvSpPr txBox="1"/>
          <p:nvPr/>
        </p:nvSpPr>
        <p:spPr>
          <a:xfrm>
            <a:off x="1478844" y="1591733"/>
            <a:ext cx="237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effectLst/>
                <a:latin typeface="Arial Narrow,Bold"/>
              </a:rPr>
              <a:t> </a:t>
            </a: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D7B7BB-8762-1732-BFFA-4958B52ED9E4}"/>
              </a:ext>
            </a:extLst>
          </p:cNvPr>
          <p:cNvSpPr txBox="1"/>
          <p:nvPr/>
        </p:nvSpPr>
        <p:spPr>
          <a:xfrm>
            <a:off x="1232875" y="573534"/>
            <a:ext cx="965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>
                <a:solidFill>
                  <a:srgbClr val="31859C"/>
                </a:solidFill>
                <a:latin typeface="Century" panose="02040604050505020304" pitchFamily="18" charset="0"/>
              </a:rPr>
              <a:t>S</a:t>
            </a:r>
            <a:r>
              <a:rPr lang="it-IT" b="1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copo</a:t>
            </a:r>
            <a:r>
              <a:rPr lang="it-IT" sz="1400" dirty="0">
                <a:effectLst/>
              </a:rPr>
              <a:t>:</a:t>
            </a:r>
            <a:r>
              <a:rPr lang="it-IT" sz="1400" dirty="0">
                <a:effectLst/>
                <a:latin typeface="Century" panose="02040604050505020304" pitchFamily="18" charset="0"/>
              </a:rPr>
              <a:t> descrivere al paziente l’esito della valutazione e il programma </a:t>
            </a:r>
            <a:r>
              <a:rPr lang="it-IT" sz="1400">
                <a:effectLst/>
                <a:latin typeface="Century" panose="02040604050505020304" pitchFamily="18" charset="0"/>
              </a:rPr>
              <a:t>di cura specifico </a:t>
            </a:r>
            <a:r>
              <a:rPr lang="it-IT" sz="1400" dirty="0">
                <a:effectLst/>
                <a:latin typeface="Century" panose="02040604050505020304" pitchFamily="18" charset="0"/>
              </a:rPr>
              <a:t>prima e/o dopo l’intervento</a:t>
            </a:r>
            <a:r>
              <a:rPr lang="it-IT" sz="1200" dirty="0">
                <a:effectLst/>
                <a:latin typeface="Century" panose="02040604050505020304" pitchFamily="18" charset="0"/>
              </a:rPr>
              <a:t>.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86DF45F-9223-1BD0-8EEC-2D3562E23C4B}"/>
              </a:ext>
            </a:extLst>
          </p:cNvPr>
          <p:cNvSpPr txBox="1"/>
          <p:nvPr/>
        </p:nvSpPr>
        <p:spPr>
          <a:xfrm>
            <a:off x="152581" y="25436"/>
            <a:ext cx="1188683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Le Procedure Standard per la Valutazione di Accesso</a:t>
            </a:r>
            <a:r>
              <a:rPr lang="it-IT" sz="2800" i="1" dirty="0">
                <a:solidFill>
                  <a:srgbClr val="31859C"/>
                </a:solidFill>
                <a:effectLst/>
              </a:rPr>
              <a:t>: </a:t>
            </a:r>
            <a:r>
              <a:rPr lang="it-IT" sz="2800" b="1" i="1" u="sng" dirty="0">
                <a:solidFill>
                  <a:srgbClr val="31859C"/>
                </a:solidFill>
                <a:latin typeface="Century" panose="02040604050505020304" pitchFamily="18" charset="0"/>
              </a:rPr>
              <a:t>l</a:t>
            </a:r>
            <a:r>
              <a:rPr lang="it-IT" sz="2800" b="1" i="1" u="sng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a Restituzione</a:t>
            </a:r>
            <a:endParaRPr lang="it-IT" sz="2800" i="1" u="sng" dirty="0">
              <a:solidFill>
                <a:srgbClr val="31859C"/>
              </a:solidFill>
              <a:effectLst/>
              <a:latin typeface="Century" panose="02040604050505020304" pitchFamily="18" charset="0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8B683E6A-B668-5AC8-7E02-9D3FD597875A}"/>
              </a:ext>
            </a:extLst>
          </p:cNvPr>
          <p:cNvCxnSpPr>
            <a:cxnSpLocks/>
          </p:cNvCxnSpPr>
          <p:nvPr/>
        </p:nvCxnSpPr>
        <p:spPr>
          <a:xfrm>
            <a:off x="1232875" y="1102004"/>
            <a:ext cx="4863125" cy="6982"/>
          </a:xfrm>
          <a:prstGeom prst="line">
            <a:avLst/>
          </a:prstGeom>
          <a:ln w="38100">
            <a:solidFill>
              <a:srgbClr val="3185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C0EEC86B-A6D0-F235-D4EC-E8AE971A9BDD}"/>
              </a:ext>
            </a:extLst>
          </p:cNvPr>
          <p:cNvCxnSpPr/>
          <p:nvPr/>
        </p:nvCxnSpPr>
        <p:spPr>
          <a:xfrm>
            <a:off x="1244663" y="1090715"/>
            <a:ext cx="0" cy="395111"/>
          </a:xfrm>
          <a:prstGeom prst="straightConnector1">
            <a:avLst/>
          </a:prstGeom>
          <a:ln w="28575">
            <a:solidFill>
              <a:srgbClr val="318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48EBD9B-2685-BC47-D2CA-30A1B5825976}"/>
              </a:ext>
            </a:extLst>
          </p:cNvPr>
          <p:cNvSpPr txBox="1"/>
          <p:nvPr/>
        </p:nvSpPr>
        <p:spPr>
          <a:xfrm>
            <a:off x="329952" y="1529171"/>
            <a:ext cx="1769778" cy="707886"/>
          </a:xfrm>
          <a:prstGeom prst="rect">
            <a:avLst/>
          </a:prstGeom>
          <a:solidFill>
            <a:srgbClr val="C6FFB5"/>
          </a:solidFill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Century" panose="02040604050505020304" pitchFamily="18" charset="0"/>
              </a:rPr>
              <a:t>IDONEITA’</a:t>
            </a:r>
          </a:p>
          <a:p>
            <a:pPr algn="ctr"/>
            <a:r>
              <a:rPr lang="it-IT" sz="1200" b="1" dirty="0">
                <a:latin typeface="Century" panose="02040604050505020304" pitchFamily="18" charset="0"/>
              </a:rPr>
              <a:t>ACCESSO DIRETTO</a:t>
            </a:r>
          </a:p>
          <a:p>
            <a:pPr algn="ctr"/>
            <a:r>
              <a:rPr lang="it-IT" sz="1200" b="1" dirty="0">
                <a:latin typeface="Century" panose="02040604050505020304" pitchFamily="18" charset="0"/>
              </a:rPr>
              <a:t> ALLA CHIRURGIA</a:t>
            </a:r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B47839C1-9E35-3615-0489-24AA5A57516C}"/>
              </a:ext>
            </a:extLst>
          </p:cNvPr>
          <p:cNvCxnSpPr/>
          <p:nvPr/>
        </p:nvCxnSpPr>
        <p:spPr>
          <a:xfrm>
            <a:off x="6093858" y="1102004"/>
            <a:ext cx="0" cy="395111"/>
          </a:xfrm>
          <a:prstGeom prst="straightConnector1">
            <a:avLst/>
          </a:prstGeom>
          <a:ln w="28575">
            <a:solidFill>
              <a:srgbClr val="31859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421B1D4-6DC8-8F63-C688-B3E88887B83D}"/>
              </a:ext>
            </a:extLst>
          </p:cNvPr>
          <p:cNvSpPr txBox="1"/>
          <p:nvPr/>
        </p:nvSpPr>
        <p:spPr>
          <a:xfrm>
            <a:off x="4957452" y="1544560"/>
            <a:ext cx="2510624" cy="338554"/>
          </a:xfrm>
          <a:prstGeom prst="rect">
            <a:avLst/>
          </a:prstGeom>
          <a:solidFill>
            <a:srgbClr val="EAFAFF"/>
          </a:solidFill>
          <a:ln w="28575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Century" panose="02040604050505020304" pitchFamily="18" charset="0"/>
              </a:rPr>
              <a:t>CONTROINDICAZIONI</a:t>
            </a:r>
          </a:p>
        </p:txBody>
      </p:sp>
      <p:sp>
        <p:nvSpPr>
          <p:cNvPr id="20" name="Segnaposto contenuto 5">
            <a:extLst>
              <a:ext uri="{FF2B5EF4-FFF2-40B4-BE49-F238E27FC236}">
                <a16:creationId xmlns:a16="http://schemas.microsoft.com/office/drawing/2014/main" id="{20CB950A-F2B5-ED87-81D7-F818B95F08DC}"/>
              </a:ext>
            </a:extLst>
          </p:cNvPr>
          <p:cNvSpPr txBox="1">
            <a:spLocks/>
          </p:cNvSpPr>
          <p:nvPr/>
        </p:nvSpPr>
        <p:spPr>
          <a:xfrm>
            <a:off x="2329509" y="2050312"/>
            <a:ext cx="3649953" cy="4089054"/>
          </a:xfrm>
          <a:prstGeom prst="rect">
            <a:avLst/>
          </a:prstGeom>
          <a:ln w="28575" cap="flat" cmpd="sng" algn="ctr">
            <a:solidFill>
              <a:srgbClr val="C0000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it-IT" sz="1900" b="1" dirty="0">
                <a:solidFill>
                  <a:srgbClr val="800000"/>
                </a:solidFill>
                <a:latin typeface="Cambria"/>
                <a:cs typeface="Cambria"/>
              </a:rPr>
              <a:t>ASSOLUTE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it-IT" sz="1500" dirty="0">
                <a:solidFill>
                  <a:srgbClr val="AF1E2A"/>
                </a:solidFill>
                <a:latin typeface="Cambria"/>
                <a:cs typeface="Cambria"/>
              </a:rPr>
              <a:t>Condizioni Psicopatologiche Ostative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 sz="1300" dirty="0">
              <a:latin typeface="Century" panose="02040604050505020304" pitchFamily="18" charset="0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latin typeface="Century" panose="02040604050505020304" pitchFamily="18" charset="0"/>
                <a:cs typeface="Cambria"/>
              </a:rPr>
              <a:t>Demenza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latin typeface="Century" panose="02040604050505020304" pitchFamily="18" charset="0"/>
                <a:cs typeface="Cambria"/>
              </a:rPr>
              <a:t>Disturbi Amnestici e Cognitivi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latin typeface="Century" panose="02040604050505020304" pitchFamily="18" charset="0"/>
                <a:cs typeface="Cambria"/>
              </a:rPr>
              <a:t>Schizofrenia (non in compenso)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latin typeface="Century" panose="02040604050505020304" pitchFamily="18" charset="0"/>
                <a:cs typeface="Cambria"/>
              </a:rPr>
              <a:t>Disturbi Psicotici (non in compenso)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latin typeface="Century" panose="02040604050505020304" pitchFamily="18" charset="0"/>
                <a:cs typeface="Cambria"/>
              </a:rPr>
              <a:t>Disturbi Bipolari (non in compenso)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latin typeface="Century" panose="02040604050505020304" pitchFamily="18" charset="0"/>
                <a:cs typeface="Cambria"/>
              </a:rPr>
              <a:t>Abuso Alcol e Sostanze Stupefacenti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latin typeface="Century" panose="02040604050505020304" pitchFamily="18" charset="0"/>
                <a:cs typeface="Cambria"/>
              </a:rPr>
              <a:t>Bulimia Nervosa </a:t>
            </a:r>
            <a:r>
              <a:rPr lang="it-IT" sz="1300" b="1" i="1" dirty="0" err="1">
                <a:latin typeface="Century" panose="02040604050505020304" pitchFamily="18" charset="0"/>
                <a:cs typeface="Cambria"/>
              </a:rPr>
              <a:t>purging</a:t>
            </a:r>
            <a:endParaRPr lang="it-IT" sz="1300" b="1" dirty="0">
              <a:latin typeface="Century" panose="02040604050505020304" pitchFamily="18" charset="0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latin typeface="Century" panose="02040604050505020304" pitchFamily="18" charset="0"/>
                <a:cs typeface="Cambria"/>
              </a:rPr>
              <a:t>Disturbo dell’Immagine Corporea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300" b="1" dirty="0">
                <a:solidFill>
                  <a:schemeClr val="tx1"/>
                </a:solidFill>
                <a:latin typeface="Century" panose="02040604050505020304" pitchFamily="18" charset="0"/>
                <a:cs typeface="Cambria"/>
              </a:rPr>
              <a:t>Pazienti inabili a prendersi cura di se stessi e privi di adeguato supporto familiare/sociale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1300" dirty="0">
              <a:solidFill>
                <a:schemeClr val="tx1"/>
              </a:solidFill>
              <a:latin typeface="Century" panose="02040604050505020304" pitchFamily="18" charset="0"/>
              <a:cs typeface="Cambria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it-IT" sz="1300" dirty="0">
              <a:solidFill>
                <a:schemeClr val="tx1"/>
              </a:solidFill>
              <a:latin typeface="Century" panose="02040604050505020304" pitchFamily="18" charset="0"/>
              <a:cs typeface="Cambria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1" dirty="0">
                <a:solidFill>
                  <a:srgbClr val="AF1E2A"/>
                </a:solidFill>
                <a:latin typeface="Century"/>
                <a:cs typeface="Century"/>
              </a:rPr>
              <a:t>Facilitare e garantire la motivazione ad un percorso di cura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>
                <a:solidFill>
                  <a:srgbClr val="AF1E2A"/>
                </a:solidFill>
                <a:latin typeface="Century"/>
                <a:cs typeface="Century"/>
              </a:rPr>
              <a:t>- </a:t>
            </a:r>
            <a:r>
              <a:rPr lang="it-IT" sz="1400" b="1" dirty="0">
                <a:solidFill>
                  <a:srgbClr val="AF1E2A"/>
                </a:solidFill>
                <a:latin typeface="Century"/>
                <a:cs typeface="Century"/>
              </a:rPr>
              <a:t>Evitare il </a:t>
            </a:r>
            <a:r>
              <a:rPr lang="it-IT" sz="1400" b="1" i="1" dirty="0">
                <a:solidFill>
                  <a:srgbClr val="AF1E2A"/>
                </a:solidFill>
                <a:latin typeface="Century"/>
                <a:cs typeface="Century"/>
              </a:rPr>
              <a:t>Drop Out </a:t>
            </a:r>
            <a:r>
              <a:rPr lang="it-IT" sz="1400" b="1" dirty="0">
                <a:solidFill>
                  <a:srgbClr val="AF1E2A"/>
                </a:solidFill>
                <a:latin typeface="Century"/>
                <a:cs typeface="Century"/>
              </a:rPr>
              <a:t>alla domanda di cura per l’obesità</a:t>
            </a:r>
            <a:r>
              <a:rPr lang="it-IT" sz="1400" b="1" dirty="0">
                <a:solidFill>
                  <a:srgbClr val="AF1E2A"/>
                </a:solidFill>
                <a:cs typeface="Century"/>
              </a:rPr>
              <a:t>;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>
                <a:solidFill>
                  <a:srgbClr val="AF1E2A"/>
                </a:solidFill>
                <a:latin typeface="Century"/>
                <a:cs typeface="Century"/>
              </a:rPr>
              <a:t> - Fornire un supporto costante, multidisciplinare e di rete territoriale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dirty="0">
                <a:solidFill>
                  <a:srgbClr val="AF1E2A"/>
                </a:solidFill>
                <a:latin typeface="Century"/>
                <a:cs typeface="Century"/>
              </a:rPr>
              <a:t>   - Attivare il processo di </a:t>
            </a:r>
            <a:r>
              <a:rPr lang="it-IT" sz="1400" b="1" i="1" dirty="0" err="1">
                <a:solidFill>
                  <a:srgbClr val="AF1E2A"/>
                </a:solidFill>
                <a:latin typeface="Century"/>
                <a:cs typeface="Century"/>
              </a:rPr>
              <a:t>adherence</a:t>
            </a:r>
            <a:r>
              <a:rPr lang="it-IT" sz="1400" b="1" i="1" dirty="0">
                <a:solidFill>
                  <a:srgbClr val="AF1E2A"/>
                </a:solidFill>
                <a:latin typeface="Century"/>
                <a:cs typeface="Century"/>
              </a:rPr>
              <a:t> </a:t>
            </a:r>
            <a:r>
              <a:rPr lang="it-IT" sz="1400" b="1" dirty="0">
                <a:solidFill>
                  <a:srgbClr val="AF1E2A"/>
                </a:solidFill>
                <a:latin typeface="Century"/>
                <a:cs typeface="Century"/>
              </a:rPr>
              <a:t>ad un congruo percorso di cura.</a:t>
            </a:r>
            <a:endParaRPr lang="it-IT" sz="1300" dirty="0">
              <a:solidFill>
                <a:schemeClr val="tx1"/>
              </a:solidFill>
              <a:latin typeface="Century" panose="02040604050505020304" pitchFamily="18" charset="0"/>
              <a:cs typeface="Cambria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it-IT" sz="1300" dirty="0">
              <a:solidFill>
                <a:schemeClr val="tx1"/>
              </a:solidFill>
              <a:latin typeface="Century" panose="02040604050505020304" pitchFamily="18" charset="0"/>
              <a:cs typeface="Cambria"/>
            </a:endParaRPr>
          </a:p>
        </p:txBody>
      </p:sp>
      <p:sp>
        <p:nvSpPr>
          <p:cNvPr id="27" name="Segnaposto contenuto 5">
            <a:extLst>
              <a:ext uri="{FF2B5EF4-FFF2-40B4-BE49-F238E27FC236}">
                <a16:creationId xmlns:a16="http://schemas.microsoft.com/office/drawing/2014/main" id="{C38C2F14-510E-8335-C9F3-C4000BB724B3}"/>
              </a:ext>
            </a:extLst>
          </p:cNvPr>
          <p:cNvSpPr txBox="1">
            <a:spLocks/>
          </p:cNvSpPr>
          <p:nvPr/>
        </p:nvSpPr>
        <p:spPr>
          <a:xfrm>
            <a:off x="6547143" y="2052399"/>
            <a:ext cx="4142017" cy="788289"/>
          </a:xfrm>
          <a:prstGeom prst="rect">
            <a:avLst/>
          </a:prstGeom>
          <a:ln w="28575" cap="flat" cmpd="sng" algn="ctr">
            <a:solidFill>
              <a:srgbClr val="FFC000"/>
            </a:solidFill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</a:pPr>
            <a:r>
              <a:rPr lang="it-IT" sz="1900" b="1" dirty="0">
                <a:solidFill>
                  <a:srgbClr val="E98B0D"/>
                </a:solidFill>
                <a:latin typeface="Cambria"/>
                <a:cs typeface="Cambria"/>
              </a:rPr>
              <a:t>RELATIVE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dirty="0">
                <a:latin typeface="Century" panose="02040604050505020304" pitchFamily="18" charset="0"/>
                <a:cs typeface="Cambria"/>
              </a:rPr>
              <a:t>Condizioni Psicopatologiche, presenti al momento della valutazione, che necessitano di ulteriore osservazione</a:t>
            </a:r>
            <a:endParaRPr lang="it-IT" sz="1200" dirty="0">
              <a:latin typeface="Century" panose="02040604050505020304" pitchFamily="18" charset="0"/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458B7BF2-E3EC-CB27-2020-7B0D220B3370}"/>
              </a:ext>
            </a:extLst>
          </p:cNvPr>
          <p:cNvSpPr txBox="1"/>
          <p:nvPr/>
        </p:nvSpPr>
        <p:spPr>
          <a:xfrm>
            <a:off x="6243243" y="2784357"/>
            <a:ext cx="4788490" cy="276999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it-IT" sz="1200" b="1" dirty="0">
                <a:latin typeface="Century" panose="02040604050505020304" pitchFamily="18" charset="0"/>
                <a:cs typeface="Cambria"/>
              </a:rPr>
              <a:t>Attuazione di percorsi terapeutici individualizzati </a:t>
            </a:r>
            <a:r>
              <a:rPr lang="it-IT" sz="1200" b="1" dirty="0" err="1">
                <a:latin typeface="Century" panose="02040604050505020304" pitchFamily="18" charset="0"/>
                <a:cs typeface="Cambria"/>
              </a:rPr>
              <a:t>pre</a:t>
            </a:r>
            <a:r>
              <a:rPr lang="it-IT" sz="1200" b="1" dirty="0">
                <a:latin typeface="Century" panose="02040604050505020304" pitchFamily="18" charset="0"/>
                <a:cs typeface="Cambria"/>
              </a:rPr>
              <a:t> intervento</a:t>
            </a:r>
            <a:endParaRPr lang="it-IT" sz="1200" b="1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8F0227B6-6C22-605D-35F1-EB927F331F8F}"/>
              </a:ext>
            </a:extLst>
          </p:cNvPr>
          <p:cNvSpPr txBox="1"/>
          <p:nvPr/>
        </p:nvSpPr>
        <p:spPr>
          <a:xfrm>
            <a:off x="6243243" y="3157886"/>
            <a:ext cx="1974495" cy="3200876"/>
          </a:xfrm>
          <a:prstGeom prst="rect">
            <a:avLst/>
          </a:prstGeom>
          <a:noFill/>
          <a:ln w="19050">
            <a:solidFill>
              <a:srgbClr val="E98B0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Century" panose="02040604050505020304" pitchFamily="18" charset="0"/>
              </a:rPr>
              <a:t>D</a:t>
            </a:r>
            <a:r>
              <a:rPr lang="it-IT" sz="1200" b="1" dirty="0">
                <a:effectLst/>
                <a:latin typeface="Century" panose="02040604050505020304" pitchFamily="18" charset="0"/>
              </a:rPr>
              <a:t>isturbi </a:t>
            </a:r>
            <a:r>
              <a:rPr lang="it-IT" sz="1200" b="1" dirty="0">
                <a:latin typeface="Century" panose="02040604050505020304" pitchFamily="18" charset="0"/>
              </a:rPr>
              <a:t>P</a:t>
            </a:r>
            <a:r>
              <a:rPr lang="it-IT" sz="1200" b="1" dirty="0">
                <a:effectLst/>
                <a:latin typeface="Century" panose="02040604050505020304" pitchFamily="18" charset="0"/>
              </a:rPr>
              <a:t>sichiatrici </a:t>
            </a:r>
          </a:p>
          <a:p>
            <a:pPr algn="ctr"/>
            <a:r>
              <a:rPr lang="it-IT" sz="1200" b="1" dirty="0">
                <a:effectLst/>
                <a:latin typeface="Century" panose="02040604050505020304" pitchFamily="18" charset="0"/>
              </a:rPr>
              <a:t>Non ostativi</a:t>
            </a:r>
          </a:p>
          <a:p>
            <a:r>
              <a:rPr lang="it-IT" sz="900" b="1" dirty="0">
                <a:latin typeface="Cambria"/>
                <a:cs typeface="Cambria"/>
              </a:rPr>
              <a:t>Depressione atipica</a:t>
            </a:r>
          </a:p>
          <a:p>
            <a:r>
              <a:rPr lang="it-IT" sz="900" b="1" dirty="0">
                <a:latin typeface="Cambria"/>
                <a:cs typeface="Cambria"/>
              </a:rPr>
              <a:t>Depressione reattiva legata ad eventi traumatici/luttuosi</a:t>
            </a:r>
          </a:p>
          <a:p>
            <a:r>
              <a:rPr lang="it-IT" sz="900" b="1" dirty="0">
                <a:latin typeface="Cambria"/>
                <a:cs typeface="Cambria"/>
              </a:rPr>
              <a:t>Depressione reattiva legata alla condizione di obesità; </a:t>
            </a:r>
          </a:p>
          <a:p>
            <a:r>
              <a:rPr lang="it-IT" sz="900" b="1" dirty="0">
                <a:latin typeface="Cambria"/>
                <a:cs typeface="Cambria"/>
              </a:rPr>
              <a:t>Disturbo d’Ansia</a:t>
            </a:r>
          </a:p>
          <a:p>
            <a:r>
              <a:rPr lang="it-IT" sz="900" b="1" dirty="0">
                <a:latin typeface="Cambria"/>
                <a:cs typeface="Cambria"/>
              </a:rPr>
              <a:t>Disturbo Ossessivo-Compulsivo;</a:t>
            </a:r>
          </a:p>
          <a:p>
            <a:r>
              <a:rPr lang="it-IT" sz="900" b="1" i="1" dirty="0">
                <a:latin typeface="Cambria"/>
                <a:cs typeface="Cambria"/>
              </a:rPr>
              <a:t>Binge </a:t>
            </a:r>
            <a:r>
              <a:rPr lang="it-IT" sz="900" b="1" i="1" dirty="0" err="1">
                <a:latin typeface="Cambria"/>
                <a:cs typeface="Cambria"/>
              </a:rPr>
              <a:t>Eating</a:t>
            </a:r>
            <a:r>
              <a:rPr lang="it-IT" sz="900" b="1" i="1" dirty="0">
                <a:latin typeface="Cambria"/>
                <a:cs typeface="Cambria"/>
              </a:rPr>
              <a:t> Disorder</a:t>
            </a:r>
            <a:r>
              <a:rPr lang="it-IT" sz="900" b="1" dirty="0">
                <a:latin typeface="Cambria"/>
                <a:cs typeface="Cambria"/>
              </a:rPr>
              <a:t>;</a:t>
            </a:r>
          </a:p>
          <a:p>
            <a:r>
              <a:rPr lang="it-IT" sz="900" b="1" i="1" dirty="0">
                <a:latin typeface="Cambria"/>
                <a:cs typeface="Cambria"/>
              </a:rPr>
              <a:t>Night </a:t>
            </a:r>
            <a:r>
              <a:rPr lang="it-IT" sz="900" b="1" i="1" dirty="0" err="1">
                <a:latin typeface="Cambria"/>
                <a:cs typeface="Cambria"/>
              </a:rPr>
              <a:t>Eating</a:t>
            </a:r>
            <a:r>
              <a:rPr lang="it-IT" sz="900" b="1" i="1" dirty="0">
                <a:latin typeface="Cambria"/>
                <a:cs typeface="Cambria"/>
              </a:rPr>
              <a:t> </a:t>
            </a:r>
            <a:r>
              <a:rPr lang="it-IT" sz="900" b="1" i="1" dirty="0" err="1">
                <a:latin typeface="Cambria"/>
                <a:cs typeface="Cambria"/>
              </a:rPr>
              <a:t>Syndrome</a:t>
            </a:r>
            <a:r>
              <a:rPr lang="it-IT" sz="900" b="1" dirty="0">
                <a:latin typeface="Cambria"/>
                <a:cs typeface="Cambria"/>
              </a:rPr>
              <a:t>.</a:t>
            </a:r>
          </a:p>
          <a:p>
            <a:endParaRPr lang="it-IT" sz="900" b="1" dirty="0">
              <a:effectLst/>
              <a:latin typeface="Arial Narrow,Bold"/>
            </a:endParaRPr>
          </a:p>
          <a:p>
            <a:r>
              <a:rPr lang="it-IT" sz="1100" dirty="0">
                <a:effectLst/>
                <a:latin typeface="Century" panose="02040604050505020304" pitchFamily="18" charset="0"/>
              </a:rPr>
              <a:t>Stabilire con psichiatra</a:t>
            </a:r>
            <a:r>
              <a:rPr lang="it-IT" sz="1100" dirty="0">
                <a:effectLst/>
              </a:rPr>
              <a:t>: </a:t>
            </a:r>
            <a:endParaRPr lang="it-IT" sz="1100" dirty="0"/>
          </a:p>
          <a:p>
            <a:r>
              <a:rPr lang="it-IT" sz="1100" dirty="0">
                <a:effectLst/>
                <a:latin typeface="Century" panose="02040604050505020304" pitchFamily="18" charset="0"/>
              </a:rPr>
              <a:t>- tipo e durata di farmacoterapia e psicoterapia</a:t>
            </a:r>
          </a:p>
          <a:p>
            <a:r>
              <a:rPr lang="it-IT" sz="1100" dirty="0">
                <a:effectLst/>
                <a:latin typeface="Century" panose="02040604050505020304" pitchFamily="18" charset="0"/>
              </a:rPr>
              <a:t>- tempo di attesa per l’intervento </a:t>
            </a:r>
          </a:p>
          <a:p>
            <a:r>
              <a:rPr lang="it-IT" sz="1100" dirty="0">
                <a:latin typeface="Century" panose="02040604050505020304" pitchFamily="18" charset="0"/>
              </a:rPr>
              <a:t>- r</a:t>
            </a:r>
            <a:r>
              <a:rPr lang="it-IT" sz="1100" dirty="0">
                <a:effectLst/>
                <a:latin typeface="Century" panose="02040604050505020304" pitchFamily="18" charset="0"/>
              </a:rPr>
              <a:t>ivalutazione al termine dell’iter terapeutico</a:t>
            </a:r>
            <a:endParaRPr lang="it-IT" sz="1100" dirty="0">
              <a:latin typeface="Century" panose="02040604050505020304" pitchFamily="18" charset="0"/>
            </a:endParaRP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521D7A3E-7945-9D24-C914-0FC7B614B88E}"/>
              </a:ext>
            </a:extLst>
          </p:cNvPr>
          <p:cNvSpPr txBox="1"/>
          <p:nvPr/>
        </p:nvSpPr>
        <p:spPr>
          <a:xfrm>
            <a:off x="8330783" y="3428720"/>
            <a:ext cx="1696368" cy="2139047"/>
          </a:xfrm>
          <a:prstGeom prst="rect">
            <a:avLst/>
          </a:prstGeom>
          <a:noFill/>
          <a:ln w="19050">
            <a:solidFill>
              <a:srgbClr val="E98B0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 err="1">
                <a:effectLst/>
                <a:latin typeface="Century" panose="02040604050505020304" pitchFamily="18" charset="0"/>
              </a:rPr>
              <a:t>Comp</a:t>
            </a:r>
            <a:r>
              <a:rPr lang="it-IT" sz="1200" b="1" dirty="0">
                <a:effectLst/>
                <a:latin typeface="Century" panose="02040604050505020304" pitchFamily="18" charset="0"/>
              </a:rPr>
              <a:t>. Alimentari </a:t>
            </a:r>
            <a:r>
              <a:rPr lang="it-IT" sz="1200" b="1" dirty="0">
                <a:latin typeface="Century" panose="02040604050505020304" pitchFamily="18" charset="0"/>
              </a:rPr>
              <a:t>D</a:t>
            </a:r>
            <a:r>
              <a:rPr lang="it-IT" sz="1200" b="1" dirty="0">
                <a:effectLst/>
                <a:latin typeface="Century" panose="02040604050505020304" pitchFamily="18" charset="0"/>
              </a:rPr>
              <a:t>isfunzionali </a:t>
            </a:r>
          </a:p>
          <a:p>
            <a:pPr algn="ctr"/>
            <a:r>
              <a:rPr lang="it-IT" sz="1000" b="1" dirty="0">
                <a:effectLst/>
                <a:latin typeface="Century" panose="02040604050505020304" pitchFamily="18" charset="0"/>
              </a:rPr>
              <a:t>(</a:t>
            </a:r>
            <a:r>
              <a:rPr lang="it-IT" sz="800" b="1" dirty="0">
                <a:effectLst/>
                <a:latin typeface="Century" panose="02040604050505020304" pitchFamily="18" charset="0"/>
              </a:rPr>
              <a:t>grazing, </a:t>
            </a:r>
            <a:r>
              <a:rPr lang="it-IT" sz="800" b="1" dirty="0" err="1">
                <a:effectLst/>
                <a:latin typeface="Century" panose="02040604050505020304" pitchFamily="18" charset="0"/>
              </a:rPr>
              <a:t>sweeteating</a:t>
            </a:r>
            <a:r>
              <a:rPr lang="it-IT" sz="800" b="1" dirty="0">
                <a:effectLst/>
                <a:latin typeface="Century" panose="02040604050505020304" pitchFamily="18" charset="0"/>
              </a:rPr>
              <a:t> etc.</a:t>
            </a:r>
            <a:r>
              <a:rPr lang="it-IT" sz="1000" b="1" dirty="0">
                <a:effectLst/>
                <a:latin typeface="Century" panose="02040604050505020304" pitchFamily="18" charset="0"/>
              </a:rPr>
              <a:t>)</a:t>
            </a:r>
          </a:p>
          <a:p>
            <a:pPr algn="ctr"/>
            <a:endParaRPr lang="it-IT" sz="1000" b="1" dirty="0">
              <a:latin typeface="Century" panose="02040604050505020304" pitchFamily="18" charset="0"/>
            </a:endParaRPr>
          </a:p>
          <a:p>
            <a:pPr algn="ctr"/>
            <a:endParaRPr lang="it-IT" sz="1200" dirty="0">
              <a:latin typeface="Century" panose="02040604050505020304" pitchFamily="18" charset="0"/>
            </a:endParaRPr>
          </a:p>
          <a:p>
            <a:r>
              <a:rPr lang="it-IT" sz="1100" dirty="0">
                <a:effectLst/>
                <a:latin typeface="Century" panose="02040604050505020304" pitchFamily="18" charset="0"/>
              </a:rPr>
              <a:t>Psicoterapia individuale o di gruppo </a:t>
            </a:r>
            <a:r>
              <a:rPr lang="it-IT" sz="1100" dirty="0" err="1">
                <a:effectLst/>
                <a:latin typeface="Century" panose="02040604050505020304" pitchFamily="18" charset="0"/>
              </a:rPr>
              <a:t>pre</a:t>
            </a:r>
            <a:r>
              <a:rPr lang="it-IT" sz="1100" dirty="0">
                <a:effectLst/>
                <a:latin typeface="Century" panose="02040604050505020304" pitchFamily="18" charset="0"/>
              </a:rPr>
              <a:t> e post - intervento volto alla modifica del comportamento e una regolazione del sistema emozionale. </a:t>
            </a:r>
            <a:endParaRPr lang="it-IT" sz="1100" dirty="0">
              <a:latin typeface="Century" panose="02040604050505020304" pitchFamily="18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65B38925-B7A1-739D-531C-0AD278EF69A5}"/>
              </a:ext>
            </a:extLst>
          </p:cNvPr>
          <p:cNvSpPr txBox="1"/>
          <p:nvPr/>
        </p:nvSpPr>
        <p:spPr>
          <a:xfrm>
            <a:off x="10140196" y="3157886"/>
            <a:ext cx="1521226" cy="1754326"/>
          </a:xfrm>
          <a:prstGeom prst="rect">
            <a:avLst/>
          </a:prstGeom>
          <a:noFill/>
          <a:ln w="19050">
            <a:solidFill>
              <a:srgbClr val="E98B0D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latin typeface="Century" panose="02040604050505020304" pitchFamily="18" charset="0"/>
              </a:rPr>
              <a:t>I</a:t>
            </a:r>
            <a:r>
              <a:rPr lang="it-IT" sz="1200" b="1" dirty="0">
                <a:effectLst/>
                <a:latin typeface="Century" panose="02040604050505020304" pitchFamily="18" charset="0"/>
              </a:rPr>
              <a:t>nsufficiente motivazione all’intervento </a:t>
            </a:r>
            <a:endParaRPr lang="it-IT" sz="1200" b="1" dirty="0">
              <a:latin typeface="Century" panose="02040604050505020304" pitchFamily="18" charset="0"/>
            </a:endParaRPr>
          </a:p>
          <a:p>
            <a:endParaRPr lang="it-IT" sz="1200" dirty="0">
              <a:latin typeface="Century" panose="02040604050505020304" pitchFamily="18" charset="0"/>
            </a:endParaRPr>
          </a:p>
          <a:p>
            <a:r>
              <a:rPr lang="it-IT" sz="1200" dirty="0">
                <a:latin typeface="Century" panose="02040604050505020304" pitchFamily="18" charset="0"/>
              </a:rPr>
              <a:t>M</a:t>
            </a:r>
            <a:r>
              <a:rPr lang="it-IT" sz="1200" dirty="0">
                <a:effectLst/>
                <a:latin typeface="Century" panose="02040604050505020304" pitchFamily="18" charset="0"/>
              </a:rPr>
              <a:t>in. 5 colloqui motivazionali per  migliorare la </a:t>
            </a:r>
            <a:r>
              <a:rPr lang="it-IT" sz="1200" i="1" dirty="0">
                <a:effectLst/>
                <a:latin typeface="Century" panose="02040604050505020304" pitchFamily="18" charset="0"/>
              </a:rPr>
              <a:t>compliance </a:t>
            </a:r>
          </a:p>
          <a:p>
            <a:r>
              <a:rPr lang="it-IT" sz="1200" dirty="0">
                <a:effectLst/>
                <a:latin typeface="Century" panose="02040604050505020304" pitchFamily="18" charset="0"/>
              </a:rPr>
              <a:t>post-intervento </a:t>
            </a:r>
            <a:endParaRPr lang="it-IT" sz="1200" dirty="0">
              <a:latin typeface="Century" panose="02040604050505020304" pitchFamily="18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A3B16A92-2F38-4D77-2680-552CA6652979}"/>
              </a:ext>
            </a:extLst>
          </p:cNvPr>
          <p:cNvSpPr txBox="1"/>
          <p:nvPr/>
        </p:nvSpPr>
        <p:spPr>
          <a:xfrm>
            <a:off x="5030368" y="6602008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6D041D"/>
                </a:solidFill>
                <a:latin typeface="Century"/>
                <a:cs typeface="Century"/>
              </a:rPr>
              <a:t>Dott.ssa Emanuela Paone 11.04.2024</a:t>
            </a:r>
          </a:p>
        </p:txBody>
      </p:sp>
      <p:sp>
        <p:nvSpPr>
          <p:cNvPr id="7" name="Freccia angolare in su 6">
            <a:extLst>
              <a:ext uri="{FF2B5EF4-FFF2-40B4-BE49-F238E27FC236}">
                <a16:creationId xmlns:a16="http://schemas.microsoft.com/office/drawing/2014/main" id="{6CA36C2B-F8EE-A1D6-3367-9E0DF488F834}"/>
              </a:ext>
            </a:extLst>
          </p:cNvPr>
          <p:cNvSpPr/>
          <p:nvPr/>
        </p:nvSpPr>
        <p:spPr>
          <a:xfrm rot="10800000">
            <a:off x="3800816" y="1657607"/>
            <a:ext cx="1156635" cy="338554"/>
          </a:xfrm>
          <a:prstGeom prst="bentUpArrow">
            <a:avLst>
              <a:gd name="adj1" fmla="val 8328"/>
              <a:gd name="adj2" fmla="val 25000"/>
              <a:gd name="adj3" fmla="val 216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angolare in su 8">
            <a:extLst>
              <a:ext uri="{FF2B5EF4-FFF2-40B4-BE49-F238E27FC236}">
                <a16:creationId xmlns:a16="http://schemas.microsoft.com/office/drawing/2014/main" id="{EA368965-1618-FABF-8E82-BE31ECA3951A}"/>
              </a:ext>
            </a:extLst>
          </p:cNvPr>
          <p:cNvSpPr/>
          <p:nvPr/>
        </p:nvSpPr>
        <p:spPr>
          <a:xfrm flipV="1">
            <a:off x="7461516" y="1666603"/>
            <a:ext cx="1156635" cy="329559"/>
          </a:xfrm>
          <a:prstGeom prst="bentUpArrow">
            <a:avLst>
              <a:gd name="adj1" fmla="val 8328"/>
              <a:gd name="adj2" fmla="val 25000"/>
              <a:gd name="adj3" fmla="val 216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014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  <p:bldP spid="27" grpId="0" animBg="1"/>
      <p:bldP spid="29" grpId="0" animBg="1"/>
      <p:bldP spid="30" grpId="0" animBg="1"/>
      <p:bldP spid="37" grpId="0" animBg="1"/>
      <p:bldP spid="41" grpId="0" animBg="1"/>
      <p:bldP spid="7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3" descr="linee guida 2015.jpg">
            <a:extLst>
              <a:ext uri="{FF2B5EF4-FFF2-40B4-BE49-F238E27FC236}">
                <a16:creationId xmlns:a16="http://schemas.microsoft.com/office/drawing/2014/main" id="{8551FCCE-69A3-116C-B38A-14DDA4A402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538"/>
          <a:stretch/>
        </p:blipFill>
        <p:spPr>
          <a:xfrm>
            <a:off x="393913" y="2785306"/>
            <a:ext cx="1423960" cy="19445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9406F76-342A-6D8E-665D-06A24A003463}"/>
              </a:ext>
            </a:extLst>
          </p:cNvPr>
          <p:cNvSpPr txBox="1"/>
          <p:nvPr/>
        </p:nvSpPr>
        <p:spPr>
          <a:xfrm>
            <a:off x="4985212" y="6500407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6D041D"/>
                </a:solidFill>
                <a:latin typeface="Century"/>
                <a:cs typeface="Century"/>
              </a:rPr>
              <a:t>Dott.ssa Emanuela Paone 11.04.2024</a:t>
            </a:r>
          </a:p>
        </p:txBody>
      </p:sp>
      <p:pic>
        <p:nvPicPr>
          <p:cNvPr id="10" name="Immagine 9" descr="le_procedure_psicolo_programma.pdf">
            <a:extLst>
              <a:ext uri="{FF2B5EF4-FFF2-40B4-BE49-F238E27FC236}">
                <a16:creationId xmlns:a16="http://schemas.microsoft.com/office/drawing/2014/main" id="{932312D2-8254-C5E5-DE79-D4F54D961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3347" y="4055500"/>
            <a:ext cx="1476629" cy="19761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092FAC8-8FCA-3794-B793-68A1C16EB8F3}"/>
              </a:ext>
            </a:extLst>
          </p:cNvPr>
          <p:cNvSpPr txBox="1"/>
          <p:nvPr/>
        </p:nvSpPr>
        <p:spPr>
          <a:xfrm>
            <a:off x="1223345" y="5412468"/>
            <a:ext cx="1476629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800" b="1" dirty="0" err="1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F</a:t>
            </a:r>
            <a:r>
              <a:rPr lang="it-IT" sz="8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. Micanti, MR Cerbone, </a:t>
            </a:r>
          </a:p>
          <a:p>
            <a:r>
              <a:rPr lang="it-IT" sz="8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D. Galletta, E. Paone, C. </a:t>
            </a:r>
            <a:r>
              <a:rPr lang="it-IT" sz="800" b="1" dirty="0" err="1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Sollai</a:t>
            </a:r>
            <a:endParaRPr lang="it-IT" sz="800" b="1" dirty="0">
              <a:solidFill>
                <a:schemeClr val="bg2">
                  <a:lumMod val="50000"/>
                </a:schemeClr>
              </a:solidFill>
              <a:latin typeface="Abadi MT Condensed Light" panose="020B0306030101010103" pitchFamily="34" charset="77"/>
              <a:cs typeface="Century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83BE4269-7429-C8EF-EDB6-9ACB5FA3022A}"/>
              </a:ext>
            </a:extLst>
          </p:cNvPr>
          <p:cNvSpPr txBox="1"/>
          <p:nvPr/>
        </p:nvSpPr>
        <p:spPr>
          <a:xfrm>
            <a:off x="1547124" y="4296318"/>
            <a:ext cx="82907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sz="1000" b="1" dirty="0">
              <a:solidFill>
                <a:srgbClr val="2471BD"/>
              </a:solidFill>
              <a:latin typeface="Century"/>
              <a:cs typeface="Century"/>
            </a:endParaRPr>
          </a:p>
          <a:p>
            <a:pPr algn="ctr"/>
            <a:r>
              <a:rPr lang="it-IT" sz="10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  <a:cs typeface="Century"/>
              </a:rPr>
              <a:t>SUGGERIMENTI</a:t>
            </a:r>
          </a:p>
          <a:p>
            <a:pPr algn="ctr"/>
            <a:r>
              <a:rPr lang="it-IT" sz="1000" b="1" dirty="0">
                <a:solidFill>
                  <a:schemeClr val="bg2">
                    <a:lumMod val="50000"/>
                  </a:schemeClr>
                </a:solidFill>
                <a:latin typeface="Abadi MT Condensed Light" panose="020B0306030101010103" pitchFamily="34" charset="77"/>
              </a:rPr>
              <a:t>2018</a:t>
            </a:r>
            <a:endParaRPr lang="it-IT" sz="1000" dirty="0">
              <a:solidFill>
                <a:schemeClr val="bg2">
                  <a:lumMod val="50000"/>
                </a:schemeClr>
              </a:solidFill>
              <a:latin typeface="Abadi MT Condensed Light" panose="020B0306030101010103" pitchFamily="34" charset="77"/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58F52EF-3902-0B9B-C609-7628BCBA4605}"/>
              </a:ext>
            </a:extLst>
          </p:cNvPr>
          <p:cNvSpPr txBox="1"/>
          <p:nvPr/>
        </p:nvSpPr>
        <p:spPr>
          <a:xfrm>
            <a:off x="2278656" y="45295"/>
            <a:ext cx="8653044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800" b="1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Le Procedure nel Post- </a:t>
            </a:r>
            <a:r>
              <a:rPr lang="it-IT" sz="2800" b="1" i="1" dirty="0">
                <a:solidFill>
                  <a:srgbClr val="31859C"/>
                </a:solidFill>
                <a:latin typeface="Century" panose="02040604050505020304" pitchFamily="18" charset="0"/>
              </a:rPr>
              <a:t>O</a:t>
            </a:r>
            <a:r>
              <a:rPr lang="it-IT" sz="2800" b="1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peratorio: il Follow-Up </a:t>
            </a:r>
          </a:p>
          <a:p>
            <a:endParaRPr lang="it-IT" sz="2800" b="1" i="1" dirty="0">
              <a:solidFill>
                <a:srgbClr val="31859C"/>
              </a:solidFill>
              <a:latin typeface="Century"/>
              <a:cs typeface="Century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0E67B16-C5AA-0C51-4AF5-4D627C1DB890}"/>
              </a:ext>
            </a:extLst>
          </p:cNvPr>
          <p:cNvSpPr txBox="1"/>
          <p:nvPr/>
        </p:nvSpPr>
        <p:spPr>
          <a:xfrm>
            <a:off x="2376197" y="2702508"/>
            <a:ext cx="9468029" cy="892552"/>
          </a:xfrm>
          <a:prstGeom prst="rect">
            <a:avLst/>
          </a:prstGeom>
          <a:solidFill>
            <a:srgbClr val="FFFFFF"/>
          </a:solidFill>
          <a:ln w="38100" cmpd="sng"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i="1" dirty="0">
                <a:solidFill>
                  <a:srgbClr val="A02394"/>
                </a:solidFill>
                <a:latin typeface="Century"/>
                <a:cs typeface="Century"/>
              </a:rPr>
              <a:t>Obiettivo</a:t>
            </a:r>
          </a:p>
          <a:p>
            <a:pPr algn="just"/>
            <a:endParaRPr lang="it-IT" sz="1400" b="1" dirty="0">
              <a:latin typeface="Century"/>
              <a:cs typeface="Century"/>
            </a:endParaRPr>
          </a:p>
          <a:p>
            <a:pPr algn="just"/>
            <a:r>
              <a:rPr lang="it-IT" sz="1400" b="1" dirty="0">
                <a:latin typeface="Century"/>
                <a:cs typeface="Century"/>
              </a:rPr>
              <a:t>Accettazione della nuova immagine corporea per conseguire il mantenimento di peso perso nel corso del tempo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34752F9-7894-5E3C-B299-DC19D8298047}"/>
              </a:ext>
            </a:extLst>
          </p:cNvPr>
          <p:cNvSpPr/>
          <p:nvPr/>
        </p:nvSpPr>
        <p:spPr>
          <a:xfrm>
            <a:off x="3687453" y="3801854"/>
            <a:ext cx="6799091" cy="2431435"/>
          </a:xfrm>
          <a:prstGeom prst="rect">
            <a:avLst/>
          </a:prstGeom>
          <a:solidFill>
            <a:srgbClr val="FFFFFF"/>
          </a:solidFill>
          <a:ln>
            <a:solidFill>
              <a:srgbClr val="A0239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Century"/>
                <a:cs typeface="Century"/>
              </a:rPr>
              <a:t>Macroarea di lavoro</a:t>
            </a:r>
            <a:endParaRPr lang="it-IT" sz="1400" b="1" dirty="0">
              <a:solidFill>
                <a:schemeClr val="tx1"/>
              </a:solidFill>
              <a:cs typeface="Century"/>
            </a:endParaRPr>
          </a:p>
          <a:p>
            <a:pPr algn="ctr"/>
            <a:r>
              <a:rPr lang="it-IT" sz="1600" b="1" dirty="0">
                <a:solidFill>
                  <a:srgbClr val="005900"/>
                </a:solidFill>
                <a:latin typeface="Century"/>
                <a:cs typeface="Century"/>
              </a:rPr>
              <a:t> </a:t>
            </a:r>
            <a:r>
              <a:rPr lang="it-IT" sz="2400" b="1" dirty="0">
                <a:solidFill>
                  <a:srgbClr val="A02394"/>
                </a:solidFill>
                <a:latin typeface="Century"/>
                <a:cs typeface="Century"/>
              </a:rPr>
              <a:t>La </a:t>
            </a:r>
            <a:r>
              <a:rPr lang="it-IT" sz="2400" b="1" i="1" dirty="0" err="1">
                <a:solidFill>
                  <a:srgbClr val="A02394"/>
                </a:solidFill>
                <a:latin typeface="Century"/>
                <a:cs typeface="Century"/>
              </a:rPr>
              <a:t>Compliance</a:t>
            </a:r>
            <a:endParaRPr lang="it-IT" sz="2400" b="1" i="1" dirty="0">
              <a:solidFill>
                <a:srgbClr val="A02394"/>
              </a:solidFill>
              <a:latin typeface="Century"/>
              <a:cs typeface="Century"/>
            </a:endParaRPr>
          </a:p>
          <a:p>
            <a:pPr algn="ctr"/>
            <a:endParaRPr lang="it-IT" sz="1600" b="1" i="1" dirty="0">
              <a:solidFill>
                <a:srgbClr val="005900"/>
              </a:solidFill>
              <a:latin typeface="Century"/>
              <a:cs typeface="Century"/>
            </a:endParaRPr>
          </a:p>
          <a:p>
            <a:r>
              <a:rPr lang="it-IT" sz="1400" i="1" dirty="0">
                <a:solidFill>
                  <a:schemeClr val="tx1"/>
                </a:solidFill>
                <a:latin typeface="Century"/>
                <a:cs typeface="Century"/>
              </a:rPr>
              <a:t>- </a:t>
            </a:r>
            <a:r>
              <a:rPr lang="it-IT" sz="1400" dirty="0">
                <a:solidFill>
                  <a:schemeClr val="tx1"/>
                </a:solidFill>
                <a:latin typeface="Century"/>
                <a:cs typeface="Century"/>
              </a:rPr>
              <a:t>Rinforzo al percorso </a:t>
            </a:r>
            <a:r>
              <a:rPr lang="it-IT" sz="1400" dirty="0" err="1">
                <a:solidFill>
                  <a:schemeClr val="tx1"/>
                </a:solidFill>
                <a:latin typeface="Century"/>
                <a:cs typeface="Century"/>
              </a:rPr>
              <a:t>bariatrico</a:t>
            </a:r>
            <a:r>
              <a:rPr lang="it-IT" sz="1400" dirty="0">
                <a:solidFill>
                  <a:schemeClr val="tx1"/>
                </a:solidFill>
                <a:cs typeface="Century"/>
              </a:rPr>
              <a:t>;</a:t>
            </a:r>
          </a:p>
          <a:p>
            <a:r>
              <a:rPr lang="it-IT" sz="1400" i="1" dirty="0">
                <a:solidFill>
                  <a:schemeClr val="tx1"/>
                </a:solidFill>
                <a:latin typeface="Century"/>
                <a:cs typeface="Century"/>
              </a:rPr>
              <a:t>- </a:t>
            </a:r>
            <a:r>
              <a:rPr lang="it-IT" sz="1400" i="1" dirty="0" err="1">
                <a:solidFill>
                  <a:schemeClr val="tx1"/>
                </a:solidFill>
                <a:latin typeface="Century"/>
                <a:cs typeface="Century"/>
              </a:rPr>
              <a:t>Adherence</a:t>
            </a:r>
            <a:r>
              <a:rPr lang="it-IT" sz="1400" i="1" dirty="0">
                <a:solidFill>
                  <a:schemeClr val="tx1"/>
                </a:solidFill>
                <a:latin typeface="Century"/>
                <a:cs typeface="Century"/>
              </a:rPr>
              <a:t> </a:t>
            </a:r>
            <a:r>
              <a:rPr lang="it-IT" sz="1400" dirty="0">
                <a:solidFill>
                  <a:schemeClr val="tx1"/>
                </a:solidFill>
                <a:latin typeface="Century"/>
                <a:cs typeface="Century"/>
              </a:rPr>
              <a:t>alle prescrizioni Post</a:t>
            </a:r>
            <a:r>
              <a:rPr lang="it-IT" sz="1400" dirty="0">
                <a:solidFill>
                  <a:schemeClr val="tx1"/>
                </a:solidFill>
                <a:cs typeface="Century"/>
              </a:rPr>
              <a:t>-</a:t>
            </a:r>
            <a:r>
              <a:rPr lang="it-IT" sz="1400" dirty="0">
                <a:solidFill>
                  <a:schemeClr val="tx1"/>
                </a:solidFill>
                <a:latin typeface="Century"/>
                <a:cs typeface="Century"/>
              </a:rPr>
              <a:t>chirurgiche</a:t>
            </a:r>
            <a:r>
              <a:rPr lang="it-IT" sz="1400" dirty="0">
                <a:solidFill>
                  <a:schemeClr val="tx1"/>
                </a:solidFill>
                <a:cs typeface="Century"/>
              </a:rPr>
              <a:t>;</a:t>
            </a:r>
            <a:endParaRPr lang="it-IT" sz="1400" u="sng" dirty="0">
              <a:solidFill>
                <a:schemeClr val="tx1"/>
              </a:solidFill>
              <a:cs typeface="Century"/>
            </a:endParaRPr>
          </a:p>
          <a:p>
            <a:r>
              <a:rPr lang="it-IT" sz="1400" dirty="0">
                <a:solidFill>
                  <a:schemeClr val="tx1"/>
                </a:solidFill>
                <a:latin typeface="Century"/>
                <a:cs typeface="Century"/>
              </a:rPr>
              <a:t>- Supportare le modificazioni delle abitudini e alimentari, disfunzionali e non</a:t>
            </a:r>
            <a:r>
              <a:rPr lang="it-IT" sz="1400" dirty="0">
                <a:solidFill>
                  <a:schemeClr val="tx1"/>
                </a:solidFill>
                <a:cs typeface="Century"/>
              </a:rPr>
              <a:t>;</a:t>
            </a:r>
          </a:p>
          <a:p>
            <a:r>
              <a:rPr lang="it-IT" sz="1400" dirty="0">
                <a:solidFill>
                  <a:schemeClr val="tx1"/>
                </a:solidFill>
                <a:latin typeface="Century"/>
                <a:cs typeface="Century"/>
              </a:rPr>
              <a:t>- Calo ponderale e Immagine corporea </a:t>
            </a:r>
          </a:p>
          <a:p>
            <a:r>
              <a:rPr lang="it-IT" sz="1400" i="1" dirty="0">
                <a:solidFill>
                  <a:schemeClr val="tx1"/>
                </a:solidFill>
                <a:latin typeface="Century"/>
                <a:cs typeface="Century"/>
              </a:rPr>
              <a:t>- Life Style </a:t>
            </a:r>
            <a:r>
              <a:rPr lang="it-IT" sz="1400" i="1" dirty="0" err="1">
                <a:solidFill>
                  <a:schemeClr val="tx1"/>
                </a:solidFill>
                <a:latin typeface="Century"/>
                <a:cs typeface="Century"/>
              </a:rPr>
              <a:t>Change</a:t>
            </a:r>
            <a:endParaRPr lang="it-IT" sz="1400" i="1" dirty="0">
              <a:solidFill>
                <a:schemeClr val="tx1"/>
              </a:solidFill>
              <a:latin typeface="Century"/>
              <a:cs typeface="Century"/>
            </a:endParaRPr>
          </a:p>
          <a:p>
            <a:r>
              <a:rPr lang="it-IT" sz="1400" dirty="0">
                <a:latin typeface="Times New Roman"/>
                <a:cs typeface="Times New Roman"/>
              </a:rPr>
              <a:t>- Contenere il rischio </a:t>
            </a:r>
            <a:r>
              <a:rPr lang="it-IT" sz="1400" i="1" dirty="0">
                <a:latin typeface="Times New Roman"/>
                <a:cs typeface="Times New Roman"/>
              </a:rPr>
              <a:t>Drop Out</a:t>
            </a:r>
          </a:p>
          <a:p>
            <a:r>
              <a:rPr lang="it-IT" sz="1400" dirty="0">
                <a:latin typeface="Times New Roman"/>
                <a:cs typeface="Times New Roman"/>
              </a:rPr>
              <a:t>- Fornire un supporto costante, in assetto multidisciplinare e di rete territoriale</a:t>
            </a:r>
            <a:endParaRPr lang="it-IT" sz="1400" i="1" dirty="0">
              <a:solidFill>
                <a:schemeClr val="tx1"/>
              </a:solidFill>
              <a:latin typeface="Century"/>
              <a:cs typeface="Century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314F833-9917-56D2-1B87-B8D07592F1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8" b="8681"/>
          <a:stretch/>
        </p:blipFill>
        <p:spPr>
          <a:xfrm rot="5400000">
            <a:off x="258401" y="803356"/>
            <a:ext cx="1786760" cy="17542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9FB602DA-43DF-34AA-7C58-9747DE189A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3" t="33993" r="19566" b="49134"/>
          <a:stretch/>
        </p:blipFill>
        <p:spPr>
          <a:xfrm>
            <a:off x="2541471" y="833943"/>
            <a:ext cx="3779849" cy="77682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AB50D29C-0A9B-80D8-2098-8D81AF2F5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6" t="19668" r="20582" b="61191"/>
          <a:stretch/>
        </p:blipFill>
        <p:spPr>
          <a:xfrm>
            <a:off x="6253587" y="1532702"/>
            <a:ext cx="3779848" cy="88127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65304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5" grpId="0" build="allAtOnce"/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9406F76-342A-6D8E-665D-06A24A003463}"/>
              </a:ext>
            </a:extLst>
          </p:cNvPr>
          <p:cNvSpPr txBox="1"/>
          <p:nvPr/>
        </p:nvSpPr>
        <p:spPr>
          <a:xfrm>
            <a:off x="4985212" y="6500407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6D041D"/>
                </a:solidFill>
                <a:latin typeface="Century"/>
                <a:cs typeface="Century"/>
              </a:rPr>
              <a:t>Dott.ssa Emanuela Paone 11.04.2024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E70032-7E54-B5BF-E2F6-896DBE817AF5}"/>
              </a:ext>
            </a:extLst>
          </p:cNvPr>
          <p:cNvSpPr txBox="1"/>
          <p:nvPr/>
        </p:nvSpPr>
        <p:spPr>
          <a:xfrm>
            <a:off x="0" y="49907"/>
            <a:ext cx="12191999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Le Procedure nel Post- </a:t>
            </a:r>
            <a:r>
              <a:rPr lang="it-IT" sz="2000" i="1" dirty="0">
                <a:solidFill>
                  <a:srgbClr val="31859C"/>
                </a:solidFill>
                <a:latin typeface="Century" panose="02040604050505020304" pitchFamily="18" charset="0"/>
              </a:rPr>
              <a:t>O</a:t>
            </a:r>
            <a:r>
              <a:rPr lang="it-IT" sz="2000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peratorio</a:t>
            </a:r>
            <a:r>
              <a:rPr lang="it-IT" sz="2000" i="1" dirty="0">
                <a:solidFill>
                  <a:srgbClr val="31859C"/>
                </a:solidFill>
                <a:effectLst/>
              </a:rPr>
              <a:t>:</a:t>
            </a:r>
            <a:r>
              <a:rPr lang="it-IT" sz="2000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 </a:t>
            </a:r>
            <a:r>
              <a:rPr lang="it-IT" sz="2800" b="1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il Follow-Up Standard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7CBAF5-62A2-2AEC-80DC-A5F56C91BDDF}"/>
              </a:ext>
            </a:extLst>
          </p:cNvPr>
          <p:cNvSpPr txBox="1"/>
          <p:nvPr/>
        </p:nvSpPr>
        <p:spPr>
          <a:xfrm>
            <a:off x="230181" y="988794"/>
            <a:ext cx="6543151" cy="4278094"/>
          </a:xfrm>
          <a:prstGeom prst="rect">
            <a:avLst/>
          </a:prstGeom>
          <a:noFill/>
          <a:ln w="38100" cmpd="sng">
            <a:solidFill>
              <a:srgbClr val="008E0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8000"/>
                </a:solidFill>
                <a:latin typeface="Times New Roman"/>
                <a:cs typeface="Times New Roman"/>
              </a:rPr>
              <a:t>Caratteristiche Generali</a:t>
            </a:r>
          </a:p>
          <a:p>
            <a:pPr algn="ctr"/>
            <a:endParaRPr lang="it-IT" sz="1200" dirty="0">
              <a:solidFill>
                <a:srgbClr val="008000"/>
              </a:solidFill>
              <a:latin typeface="Times New Roman"/>
              <a:cs typeface="Times New Roman"/>
            </a:endParaRP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it-IT" sz="1400" dirty="0">
                <a:latin typeface="Times New Roman"/>
                <a:cs typeface="Times New Roman"/>
              </a:rPr>
              <a:t>Colloqui individuali ad obiettivo focalizzato sul FU</a:t>
            </a:r>
          </a:p>
          <a:p>
            <a:pPr marL="285750" indent="-285750">
              <a:lnSpc>
                <a:spcPct val="150000"/>
              </a:lnSpc>
              <a:buFont typeface="Wingdings" charset="2"/>
              <a:buChar char="ü"/>
            </a:pPr>
            <a:r>
              <a:rPr lang="it-IT" sz="1400" dirty="0">
                <a:latin typeface="Times New Roman"/>
                <a:cs typeface="Times New Roman"/>
              </a:rPr>
              <a:t>Frequenza periodica: </a:t>
            </a:r>
          </a:p>
          <a:p>
            <a:r>
              <a:rPr lang="it-IT" sz="1400" b="1" dirty="0">
                <a:latin typeface="Times New Roman"/>
                <a:cs typeface="Times New Roman"/>
              </a:rPr>
              <a:t>Start</a:t>
            </a:r>
            <a:r>
              <a:rPr lang="it-IT" sz="1400" dirty="0">
                <a:latin typeface="Times New Roman"/>
                <a:cs typeface="Times New Roman"/>
              </a:rPr>
              <a:t> : 1° mese dall’introduzione della dieta solida</a:t>
            </a:r>
          </a:p>
          <a:p>
            <a:r>
              <a:rPr lang="it-IT" sz="1400" b="1" dirty="0">
                <a:latin typeface="Times New Roman"/>
                <a:cs typeface="Times New Roman"/>
              </a:rPr>
              <a:t>1° e  2°anno:</a:t>
            </a:r>
            <a:r>
              <a:rPr lang="it-IT" sz="1400" i="1" dirty="0">
                <a:latin typeface="Times New Roman"/>
                <a:cs typeface="Times New Roman"/>
              </a:rPr>
              <a:t> </a:t>
            </a:r>
            <a:r>
              <a:rPr lang="it-IT" sz="1400" dirty="0">
                <a:latin typeface="Times New Roman"/>
                <a:cs typeface="Times New Roman"/>
              </a:rPr>
              <a:t>cadenza Trimestrale fino al dimagrimento </a:t>
            </a:r>
          </a:p>
          <a:p>
            <a:r>
              <a:rPr lang="it-IT" sz="1400" b="1" dirty="0">
                <a:latin typeface="Times New Roman"/>
                <a:cs typeface="Times New Roman"/>
              </a:rPr>
              <a:t>dal 3°anno al </a:t>
            </a:r>
            <a:r>
              <a:rPr lang="it-IT" sz="1400" b="1" i="1" dirty="0">
                <a:latin typeface="Times New Roman"/>
                <a:cs typeface="Times New Roman"/>
              </a:rPr>
              <a:t>Long Time:  </a:t>
            </a:r>
            <a:r>
              <a:rPr lang="it-IT" sz="1400" dirty="0">
                <a:latin typeface="Times New Roman"/>
                <a:cs typeface="Times New Roman"/>
              </a:rPr>
              <a:t>Semestrale per prevenire il weight </a:t>
            </a:r>
            <a:r>
              <a:rPr lang="it-IT" sz="1400" dirty="0" err="1">
                <a:latin typeface="Times New Roman"/>
                <a:cs typeface="Times New Roman"/>
              </a:rPr>
              <a:t>regain</a:t>
            </a:r>
            <a:endParaRPr lang="it-IT" sz="1400" dirty="0">
              <a:latin typeface="Times New Roman"/>
              <a:cs typeface="Times New Roman"/>
            </a:endParaRPr>
          </a:p>
          <a:p>
            <a:endParaRPr lang="it-IT" sz="1400" dirty="0">
              <a:latin typeface="Times New Roman"/>
              <a:cs typeface="Times New Roman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it-IT" sz="1400" dirty="0">
                <a:latin typeface="Century" panose="02040604050505020304" pitchFamily="18" charset="0"/>
              </a:rPr>
              <a:t>Al raggiungimento del peso stabile</a:t>
            </a:r>
            <a:r>
              <a:rPr lang="it-IT" sz="1400" dirty="0"/>
              <a:t>:</a:t>
            </a:r>
            <a:r>
              <a:rPr lang="it-IT" sz="1400" dirty="0">
                <a:latin typeface="Century" panose="02040604050505020304" pitchFamily="18" charset="0"/>
              </a:rPr>
              <a:t> </a:t>
            </a:r>
          </a:p>
          <a:p>
            <a:r>
              <a:rPr lang="it-IT" sz="1400" dirty="0">
                <a:latin typeface="Century" panose="02040604050505020304" pitchFamily="18" charset="0"/>
              </a:rPr>
              <a:t>Psicoterapia di gruppo, volto al mantenimento del peso perso e per l’elaborazione delle componenti percettive ed emotive legate alla nuova immagine corporea </a:t>
            </a:r>
          </a:p>
          <a:p>
            <a:pPr algn="ctr">
              <a:lnSpc>
                <a:spcPct val="150000"/>
              </a:lnSpc>
            </a:pPr>
            <a:endParaRPr lang="it-IT" dirty="0">
              <a:latin typeface="Times New Roman"/>
              <a:cs typeface="Times New Roman"/>
            </a:endParaRPr>
          </a:p>
          <a:p>
            <a:pPr algn="ctr">
              <a:lnSpc>
                <a:spcPct val="150000"/>
              </a:lnSpc>
            </a:pPr>
            <a:r>
              <a:rPr lang="it-IT" b="1" dirty="0">
                <a:solidFill>
                  <a:srgbClr val="008E03"/>
                </a:solidFill>
                <a:latin typeface="Baskerville" panose="02020502070401020303" pitchFamily="18" charset="0"/>
                <a:ea typeface="Baskerville" panose="02020502070401020303" pitchFamily="18" charset="0"/>
                <a:cs typeface="Times New Roman"/>
              </a:rPr>
              <a:t>Strumenti Psicometrici </a:t>
            </a:r>
          </a:p>
          <a:p>
            <a:pPr algn="ctr"/>
            <a:r>
              <a:rPr lang="it-IT" sz="1400" dirty="0">
                <a:latin typeface="Times New Roman"/>
                <a:cs typeface="Times New Roman"/>
              </a:rPr>
              <a:t>Somministrazione dopo EWL (12 mesi ca), di materiale psicometrico, quale re-test parziale della batteria d’ingresso (BUT;SF-36)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2A7327F-4212-7B80-8440-CD352725BD4B}"/>
              </a:ext>
            </a:extLst>
          </p:cNvPr>
          <p:cNvSpPr txBox="1"/>
          <p:nvPr/>
        </p:nvSpPr>
        <p:spPr>
          <a:xfrm>
            <a:off x="6354233" y="1228247"/>
            <a:ext cx="4089400" cy="1200329"/>
          </a:xfrm>
          <a:prstGeom prst="rect">
            <a:avLst/>
          </a:prstGeom>
          <a:solidFill>
            <a:schemeClr val="bg1"/>
          </a:solidFill>
          <a:ln w="38100" cmpd="sng">
            <a:solidFill>
              <a:srgbClr val="8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Times New Roman"/>
                <a:cs typeface="Times New Roman"/>
              </a:rPr>
              <a:t>Monitoraggio costante della presenza e/o dell’emergere di eventuali</a:t>
            </a:r>
          </a:p>
          <a:p>
            <a:pPr algn="ctr"/>
            <a:r>
              <a:rPr lang="it-IT" dirty="0">
                <a:latin typeface="Times New Roman"/>
                <a:cs typeface="Times New Roman"/>
              </a:rPr>
              <a:t> </a:t>
            </a:r>
            <a:r>
              <a:rPr lang="it-IT" b="1" dirty="0">
                <a:solidFill>
                  <a:srgbClr val="800000"/>
                </a:solidFill>
                <a:latin typeface="Times New Roman"/>
                <a:cs typeface="Times New Roman"/>
              </a:rPr>
              <a:t>FATTORI DI RISCHIO </a:t>
            </a:r>
          </a:p>
          <a:p>
            <a:pPr algn="ctr"/>
            <a:r>
              <a:rPr lang="it-IT" dirty="0">
                <a:latin typeface="Times New Roman"/>
                <a:cs typeface="Times New Roman"/>
              </a:rPr>
              <a:t>al buon esito del percorso di cura 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9407EC0A-6C6A-F5FD-64DA-8FB4F5FF3D80}"/>
              </a:ext>
            </a:extLst>
          </p:cNvPr>
          <p:cNvCxnSpPr>
            <a:cxnSpLocks/>
          </p:cNvCxnSpPr>
          <p:nvPr/>
        </p:nvCxnSpPr>
        <p:spPr>
          <a:xfrm>
            <a:off x="8369335" y="2438397"/>
            <a:ext cx="0" cy="955530"/>
          </a:xfrm>
          <a:prstGeom prst="straightConnector1">
            <a:avLst/>
          </a:prstGeom>
          <a:ln w="57150" cmpd="sng"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12345FF-1EFC-B64D-231C-EA34E8D30187}"/>
              </a:ext>
            </a:extLst>
          </p:cNvPr>
          <p:cNvSpPr txBox="1"/>
          <p:nvPr/>
        </p:nvSpPr>
        <p:spPr>
          <a:xfrm>
            <a:off x="6477359" y="3502855"/>
            <a:ext cx="3783952" cy="1015663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8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Attivare un percorso </a:t>
            </a:r>
          </a:p>
          <a:p>
            <a:pPr algn="ctr"/>
            <a:r>
              <a:rPr lang="it-IT" sz="2000" b="1" dirty="0">
                <a:solidFill>
                  <a:srgbClr val="800000"/>
                </a:solidFill>
                <a:latin typeface="Times New Roman"/>
                <a:cs typeface="Times New Roman"/>
              </a:rPr>
              <a:t>Psicologico Psichiatrico  Individualizzato</a:t>
            </a:r>
          </a:p>
        </p:txBody>
      </p: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7E6A0845-EC42-02DC-4B02-F17BAAC9FDF1}"/>
              </a:ext>
            </a:extLst>
          </p:cNvPr>
          <p:cNvCxnSpPr>
            <a:cxnSpLocks/>
          </p:cNvCxnSpPr>
          <p:nvPr/>
        </p:nvCxnSpPr>
        <p:spPr>
          <a:xfrm>
            <a:off x="6652718" y="467594"/>
            <a:ext cx="3433233" cy="0"/>
          </a:xfrm>
          <a:prstGeom prst="line">
            <a:avLst/>
          </a:prstGeom>
          <a:ln w="28575">
            <a:solidFill>
              <a:srgbClr val="008E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81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F9406F76-342A-6D8E-665D-06A24A003463}"/>
              </a:ext>
            </a:extLst>
          </p:cNvPr>
          <p:cNvSpPr txBox="1"/>
          <p:nvPr/>
        </p:nvSpPr>
        <p:spPr>
          <a:xfrm>
            <a:off x="4985212" y="6500407"/>
            <a:ext cx="24032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00" b="1" dirty="0">
                <a:solidFill>
                  <a:srgbClr val="6D041D"/>
                </a:solidFill>
                <a:latin typeface="Century"/>
                <a:cs typeface="Century"/>
              </a:rPr>
              <a:t>Dott.ssa Emanuela Paone 11.04.2024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AE70032-7E54-B5BF-E2F6-896DBE817AF5}"/>
              </a:ext>
            </a:extLst>
          </p:cNvPr>
          <p:cNvSpPr txBox="1"/>
          <p:nvPr/>
        </p:nvSpPr>
        <p:spPr>
          <a:xfrm>
            <a:off x="1" y="12714"/>
            <a:ext cx="12177378" cy="9079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Le Procedure nel Post- </a:t>
            </a:r>
            <a:r>
              <a:rPr lang="it-IT" sz="2000" i="1" dirty="0">
                <a:solidFill>
                  <a:srgbClr val="31859C"/>
                </a:solidFill>
                <a:latin typeface="Century" panose="02040604050505020304" pitchFamily="18" charset="0"/>
              </a:rPr>
              <a:t>O</a:t>
            </a:r>
            <a:r>
              <a:rPr lang="it-IT" sz="2000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peratorio</a:t>
            </a:r>
            <a:r>
              <a:rPr lang="it-IT" sz="2000" i="1" dirty="0">
                <a:solidFill>
                  <a:srgbClr val="31859C"/>
                </a:solidFill>
                <a:effectLst/>
              </a:rPr>
              <a:t>:</a:t>
            </a:r>
            <a:r>
              <a:rPr lang="it-IT" sz="2000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 </a:t>
            </a:r>
            <a:r>
              <a:rPr lang="it-IT" sz="2800" b="1" i="1" dirty="0">
                <a:solidFill>
                  <a:srgbClr val="31859C"/>
                </a:solidFill>
                <a:effectLst/>
                <a:latin typeface="Century" panose="02040604050505020304" pitchFamily="18" charset="0"/>
              </a:rPr>
              <a:t>il Follow-Up </a:t>
            </a:r>
            <a:r>
              <a:rPr lang="it-IT" sz="2800" b="1" i="1" dirty="0">
                <a:solidFill>
                  <a:srgbClr val="31859C"/>
                </a:solidFill>
                <a:latin typeface="Century" panose="02040604050505020304" pitchFamily="18" charset="0"/>
              </a:rPr>
              <a:t>Individualizzato</a:t>
            </a:r>
          </a:p>
          <a:p>
            <a:pPr algn="ctr"/>
            <a:endParaRPr lang="it-IT" sz="900" dirty="0">
              <a:solidFill>
                <a:srgbClr val="000000"/>
              </a:solidFill>
              <a:latin typeface="Century"/>
              <a:cs typeface="Century"/>
            </a:endParaRPr>
          </a:p>
          <a:p>
            <a:pPr algn="ctr"/>
            <a:r>
              <a:rPr lang="it-IT" sz="1600" b="1" dirty="0">
                <a:solidFill>
                  <a:srgbClr val="31859C"/>
                </a:solidFill>
                <a:latin typeface="Century"/>
                <a:cs typeface="Century"/>
              </a:rPr>
              <a:t>Psicofarmacologico e/o Psicoterapeutico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0C77E5DC-1875-166D-DFF0-69106745DFBC}"/>
              </a:ext>
            </a:extLst>
          </p:cNvPr>
          <p:cNvCxnSpPr>
            <a:cxnSpLocks/>
          </p:cNvCxnSpPr>
          <p:nvPr/>
        </p:nvCxnSpPr>
        <p:spPr>
          <a:xfrm>
            <a:off x="158044" y="1524149"/>
            <a:ext cx="757696" cy="0"/>
          </a:xfrm>
          <a:prstGeom prst="straightConnector1">
            <a:avLst/>
          </a:prstGeom>
          <a:ln w="38100" cmpd="sng">
            <a:solidFill>
              <a:srgbClr val="F1B80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136709BC-F478-DFEA-3F6A-58B5ADD5C1BD}"/>
              </a:ext>
            </a:extLst>
          </p:cNvPr>
          <p:cNvCxnSpPr>
            <a:cxnSpLocks/>
          </p:cNvCxnSpPr>
          <p:nvPr/>
        </p:nvCxnSpPr>
        <p:spPr>
          <a:xfrm>
            <a:off x="93308" y="3837903"/>
            <a:ext cx="822432" cy="0"/>
          </a:xfrm>
          <a:prstGeom prst="straightConnector1">
            <a:avLst/>
          </a:prstGeom>
          <a:ln w="38100" cmpd="sng">
            <a:solidFill>
              <a:srgbClr val="31859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F386361-A9DD-A11C-3486-6828A09969C9}"/>
              </a:ext>
            </a:extLst>
          </p:cNvPr>
          <p:cNvSpPr txBox="1"/>
          <p:nvPr/>
        </p:nvSpPr>
        <p:spPr>
          <a:xfrm>
            <a:off x="1056852" y="1210251"/>
            <a:ext cx="4351799" cy="738664"/>
          </a:xfrm>
          <a:prstGeom prst="rect">
            <a:avLst/>
          </a:prstGeom>
          <a:solidFill>
            <a:srgbClr val="FFEF92"/>
          </a:solidFill>
          <a:ln w="28575" cmpd="sng">
            <a:solidFill>
              <a:srgbClr val="F1B803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latin typeface="Century"/>
                <a:cs typeface="Century"/>
              </a:rPr>
              <a:t>Pazienti per i quali già in fase valutazione </a:t>
            </a:r>
            <a:r>
              <a:rPr lang="it-IT" sz="1400" dirty="0" err="1">
                <a:latin typeface="Century"/>
                <a:cs typeface="Century"/>
              </a:rPr>
              <a:t>pre-bariatrica</a:t>
            </a:r>
            <a:r>
              <a:rPr lang="it-IT" sz="1400" dirty="0">
                <a:latin typeface="Century"/>
                <a:cs typeface="Century"/>
              </a:rPr>
              <a:t> è stato programmato un trattamento individualizzato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DDB59D9-28FE-5867-667F-F699976E58F0}"/>
              </a:ext>
            </a:extLst>
          </p:cNvPr>
          <p:cNvSpPr txBox="1"/>
          <p:nvPr/>
        </p:nvSpPr>
        <p:spPr>
          <a:xfrm>
            <a:off x="1076483" y="4634938"/>
            <a:ext cx="4342168" cy="738664"/>
          </a:xfrm>
          <a:prstGeom prst="rect">
            <a:avLst/>
          </a:prstGeom>
          <a:noFill/>
          <a:ln w="28575" cmpd="sng">
            <a:solidFill>
              <a:srgbClr val="31859C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/>
                <a:cs typeface="Cambria"/>
              </a:rPr>
              <a:t>Pazienti che presentano disordini alimentari dettati da </a:t>
            </a:r>
            <a:r>
              <a:rPr lang="it-IT" sz="1400" dirty="0">
                <a:latin typeface="Century" panose="02040604050505020304" pitchFamily="18" charset="0"/>
              </a:rPr>
              <a:t>un mancato o difficoltato cambiamento dello stile di vita</a:t>
            </a:r>
            <a:endParaRPr lang="it-IT" sz="1400" dirty="0">
              <a:latin typeface="Century" panose="02040604050505020304" pitchFamily="18" charset="0"/>
              <a:cs typeface="Century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E2FBE78-0996-024F-681A-B9EF33FE18F3}"/>
              </a:ext>
            </a:extLst>
          </p:cNvPr>
          <p:cNvSpPr txBox="1"/>
          <p:nvPr/>
        </p:nvSpPr>
        <p:spPr>
          <a:xfrm>
            <a:off x="1095213" y="2258713"/>
            <a:ext cx="4313438" cy="954107"/>
          </a:xfrm>
          <a:prstGeom prst="rect">
            <a:avLst/>
          </a:prstGeom>
          <a:noFill/>
          <a:ln w="28575">
            <a:solidFill>
              <a:srgbClr val="31859C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ambria"/>
                <a:cs typeface="Cambria"/>
              </a:rPr>
              <a:t>Pazienti che nel post–op, in seguito a variazioni </a:t>
            </a:r>
          </a:p>
          <a:p>
            <a:r>
              <a:rPr lang="it-IT" sz="1400" dirty="0">
                <a:latin typeface="Cambria"/>
                <a:cs typeface="Cambria"/>
              </a:rPr>
              <a:t>metaboliche e/o eventi stressanti:</a:t>
            </a:r>
          </a:p>
          <a:p>
            <a:r>
              <a:rPr lang="it-IT" sz="1400" dirty="0">
                <a:latin typeface="Cambria"/>
                <a:cs typeface="Cambria"/>
              </a:rPr>
              <a:t>- sviluppano condizioni psicopatologiche</a:t>
            </a:r>
          </a:p>
          <a:p>
            <a:r>
              <a:rPr lang="it-IT" sz="1400" dirty="0">
                <a:latin typeface="Arial Narrow,Bold"/>
              </a:rPr>
              <a:t>- </a:t>
            </a:r>
            <a:r>
              <a:rPr lang="it-IT" sz="1400" dirty="0">
                <a:effectLst/>
                <a:latin typeface="Arial Narrow,Bold"/>
              </a:rPr>
              <a:t> </a:t>
            </a:r>
            <a:r>
              <a:rPr lang="it-IT" sz="1400" dirty="0">
                <a:effectLst/>
                <a:latin typeface="Century" panose="02040604050505020304" pitchFamily="18" charset="0"/>
              </a:rPr>
              <a:t>riacutizzano patologie psichiatriche pregresse</a:t>
            </a:r>
            <a:endParaRPr lang="it-IT" sz="1400" dirty="0">
              <a:latin typeface="Century" panose="02040604050505020304" pitchFamily="18" charset="0"/>
            </a:endParaRP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85E6C6A7-DA69-90D6-1998-DCBEA139B802}"/>
              </a:ext>
            </a:extLst>
          </p:cNvPr>
          <p:cNvCxnSpPr>
            <a:cxnSpLocks/>
          </p:cNvCxnSpPr>
          <p:nvPr/>
        </p:nvCxnSpPr>
        <p:spPr>
          <a:xfrm>
            <a:off x="5616358" y="1482006"/>
            <a:ext cx="490932" cy="0"/>
          </a:xfrm>
          <a:prstGeom prst="straightConnector1">
            <a:avLst/>
          </a:prstGeom>
          <a:ln w="38100" cmpd="sng">
            <a:solidFill>
              <a:srgbClr val="F1B80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A74C85F8-86BB-29F7-A3FA-4DF96ECE319F}"/>
              </a:ext>
            </a:extLst>
          </p:cNvPr>
          <p:cNvCxnSpPr>
            <a:cxnSpLocks/>
          </p:cNvCxnSpPr>
          <p:nvPr/>
        </p:nvCxnSpPr>
        <p:spPr>
          <a:xfrm>
            <a:off x="125676" y="2704721"/>
            <a:ext cx="757696" cy="0"/>
          </a:xfrm>
          <a:prstGeom prst="straightConnector1">
            <a:avLst/>
          </a:prstGeom>
          <a:ln w="38100" cmpd="sng">
            <a:solidFill>
              <a:srgbClr val="31859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AFFB656-6CFE-FC51-B153-03131FAA8A65}"/>
              </a:ext>
            </a:extLst>
          </p:cNvPr>
          <p:cNvSpPr txBox="1"/>
          <p:nvPr/>
        </p:nvSpPr>
        <p:spPr>
          <a:xfrm>
            <a:off x="6351476" y="2385755"/>
            <a:ext cx="5244107" cy="523220"/>
          </a:xfrm>
          <a:prstGeom prst="rect">
            <a:avLst/>
          </a:prstGeom>
          <a:solidFill>
            <a:srgbClr val="FFEF92"/>
          </a:solidFill>
          <a:ln w="28575">
            <a:solidFill>
              <a:srgbClr val="F1B803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" panose="02040604050505020304" pitchFamily="18" charset="0"/>
              </a:rPr>
              <a:t>I</a:t>
            </a:r>
            <a:r>
              <a:rPr lang="it-IT" sz="1400" dirty="0">
                <a:effectLst/>
                <a:latin typeface="Century" panose="02040604050505020304" pitchFamily="18" charset="0"/>
              </a:rPr>
              <a:t>nvio allo psichiatra di riferimento per l’attuazione di terapia psicofarmacologica specifica </a:t>
            </a:r>
            <a:endParaRPr lang="it-IT" sz="1400" dirty="0">
              <a:latin typeface="Century" panose="020406040505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C4FF5531-8960-B9D3-B356-F1BA4AE03857}"/>
              </a:ext>
            </a:extLst>
          </p:cNvPr>
          <p:cNvSpPr txBox="1"/>
          <p:nvPr/>
        </p:nvSpPr>
        <p:spPr>
          <a:xfrm>
            <a:off x="6314997" y="1227688"/>
            <a:ext cx="5280586" cy="523220"/>
          </a:xfrm>
          <a:prstGeom prst="rect">
            <a:avLst/>
          </a:prstGeom>
          <a:solidFill>
            <a:srgbClr val="FFEF92"/>
          </a:solidFill>
          <a:ln w="28575">
            <a:solidFill>
              <a:srgbClr val="F1B803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" panose="02040604050505020304" pitchFamily="18" charset="0"/>
              </a:rPr>
              <a:t>Devono proseguire con il programma </a:t>
            </a:r>
            <a:r>
              <a:rPr lang="it-IT" sz="1400" dirty="0">
                <a:solidFill>
                  <a:srgbClr val="000000"/>
                </a:solidFill>
                <a:latin typeface="Century" panose="02040604050505020304" pitchFamily="18" charset="0"/>
                <a:cs typeface="Century"/>
              </a:rPr>
              <a:t>Psicofarmacologico e/o Psicoterapeutico </a:t>
            </a:r>
            <a:r>
              <a:rPr lang="it-IT" sz="1400" dirty="0">
                <a:latin typeface="Century" panose="02040604050505020304" pitchFamily="18" charset="0"/>
              </a:rPr>
              <a:t>stabilito in fase di valutazione d’accesso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28990A37-A60E-147C-7B8A-B74BA8355831}"/>
              </a:ext>
            </a:extLst>
          </p:cNvPr>
          <p:cNvSpPr txBox="1"/>
          <p:nvPr/>
        </p:nvSpPr>
        <p:spPr>
          <a:xfrm>
            <a:off x="6351476" y="3747467"/>
            <a:ext cx="5244107" cy="307777"/>
          </a:xfrm>
          <a:prstGeom prst="rect">
            <a:avLst/>
          </a:prstGeom>
          <a:noFill/>
          <a:ln w="28575">
            <a:solidFill>
              <a:srgbClr val="F1B803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" panose="02040604050505020304" pitchFamily="18" charset="0"/>
              </a:rPr>
              <a:t>Inviare a percorso </a:t>
            </a:r>
            <a:r>
              <a:rPr lang="it-IT" sz="1400" dirty="0">
                <a:effectLst/>
                <a:latin typeface="Century" panose="02040604050505020304" pitchFamily="18" charset="0"/>
              </a:rPr>
              <a:t>di psicoterapia individuale e/o di gruppo </a:t>
            </a:r>
            <a:endParaRPr lang="it-IT" sz="1400" dirty="0">
              <a:latin typeface="Century" panose="02040604050505020304" pitchFamily="18" charset="0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C8D42AA7-5383-FC9F-27D2-D234282683E8}"/>
              </a:ext>
            </a:extLst>
          </p:cNvPr>
          <p:cNvSpPr txBox="1"/>
          <p:nvPr/>
        </p:nvSpPr>
        <p:spPr>
          <a:xfrm>
            <a:off x="1114440" y="3663522"/>
            <a:ext cx="4290860" cy="523220"/>
          </a:xfrm>
          <a:prstGeom prst="rect">
            <a:avLst/>
          </a:prstGeom>
          <a:noFill/>
          <a:ln w="28575" cmpd="sng">
            <a:solidFill>
              <a:srgbClr val="31859C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" panose="02040604050505020304" pitchFamily="18" charset="0"/>
                <a:cs typeface="Cambria"/>
              </a:rPr>
              <a:t>Pazienti che presentano l’insorgenza di:</a:t>
            </a:r>
          </a:p>
          <a:p>
            <a:r>
              <a:rPr lang="it-IT" sz="1400" dirty="0">
                <a:latin typeface="Century" panose="02040604050505020304" pitchFamily="18" charset="0"/>
              </a:rPr>
              <a:t>bulimia ed anoressia, BED low frequency, </a:t>
            </a:r>
            <a:r>
              <a:rPr lang="it-IT" sz="1400" dirty="0" err="1">
                <a:latin typeface="Century" panose="02040604050505020304" pitchFamily="18" charset="0"/>
              </a:rPr>
              <a:t>LoCE</a:t>
            </a:r>
            <a:endParaRPr lang="it-IT" sz="1400" dirty="0">
              <a:latin typeface="Century" panose="02040604050505020304" pitchFamily="18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F80C23F5-20B3-139C-B5BC-B1C81B8D9217}"/>
              </a:ext>
            </a:extLst>
          </p:cNvPr>
          <p:cNvSpPr txBox="1"/>
          <p:nvPr/>
        </p:nvSpPr>
        <p:spPr>
          <a:xfrm>
            <a:off x="6351476" y="4587227"/>
            <a:ext cx="5244107" cy="73866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" panose="02040604050505020304" pitchFamily="18" charset="0"/>
              </a:rPr>
              <a:t>A</a:t>
            </a:r>
            <a:r>
              <a:rPr lang="it-IT" sz="1400" dirty="0">
                <a:effectLst/>
                <a:latin typeface="Century" panose="02040604050505020304" pitchFamily="18" charset="0"/>
              </a:rPr>
              <a:t>lmeno 10 colloqui psicologici con tecniche cognitivo comportamentali con l’obiettivo di rafforzare la motivazione e l’adesione al percorso</a:t>
            </a:r>
            <a:endParaRPr lang="it-IT" sz="1400" dirty="0"/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721C24FD-70B6-8EFE-DC4E-727864D3A8ED}"/>
              </a:ext>
            </a:extLst>
          </p:cNvPr>
          <p:cNvCxnSpPr>
            <a:cxnSpLocks/>
          </p:cNvCxnSpPr>
          <p:nvPr/>
        </p:nvCxnSpPr>
        <p:spPr>
          <a:xfrm>
            <a:off x="122085" y="4945565"/>
            <a:ext cx="757696" cy="0"/>
          </a:xfrm>
          <a:prstGeom prst="straightConnector1">
            <a:avLst/>
          </a:prstGeom>
          <a:ln w="38100" cmpd="sng">
            <a:solidFill>
              <a:srgbClr val="31859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>
            <a:extLst>
              <a:ext uri="{FF2B5EF4-FFF2-40B4-BE49-F238E27FC236}">
                <a16:creationId xmlns:a16="http://schemas.microsoft.com/office/drawing/2014/main" id="{860672CD-D1F8-C02C-CF61-51B2FEBEA5AF}"/>
              </a:ext>
            </a:extLst>
          </p:cNvPr>
          <p:cNvCxnSpPr>
            <a:cxnSpLocks/>
          </p:cNvCxnSpPr>
          <p:nvPr/>
        </p:nvCxnSpPr>
        <p:spPr>
          <a:xfrm>
            <a:off x="5604232" y="2641601"/>
            <a:ext cx="490932" cy="0"/>
          </a:xfrm>
          <a:prstGeom prst="straightConnector1">
            <a:avLst/>
          </a:prstGeom>
          <a:ln w="38100" cmpd="sng">
            <a:solidFill>
              <a:srgbClr val="F1B80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B67B1959-7AED-F583-8C10-79026962FA74}"/>
              </a:ext>
            </a:extLst>
          </p:cNvPr>
          <p:cNvCxnSpPr>
            <a:cxnSpLocks/>
          </p:cNvCxnSpPr>
          <p:nvPr/>
        </p:nvCxnSpPr>
        <p:spPr>
          <a:xfrm>
            <a:off x="5669912" y="3925132"/>
            <a:ext cx="490932" cy="0"/>
          </a:xfrm>
          <a:prstGeom prst="straightConnector1">
            <a:avLst/>
          </a:prstGeom>
          <a:ln w="38100" cmpd="sng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>
            <a:extLst>
              <a:ext uri="{FF2B5EF4-FFF2-40B4-BE49-F238E27FC236}">
                <a16:creationId xmlns:a16="http://schemas.microsoft.com/office/drawing/2014/main" id="{EDC60A5F-D98E-9956-EF92-6E8B6DE07293}"/>
              </a:ext>
            </a:extLst>
          </p:cNvPr>
          <p:cNvCxnSpPr>
            <a:cxnSpLocks/>
          </p:cNvCxnSpPr>
          <p:nvPr/>
        </p:nvCxnSpPr>
        <p:spPr>
          <a:xfrm>
            <a:off x="5680501" y="4954076"/>
            <a:ext cx="490932" cy="0"/>
          </a:xfrm>
          <a:prstGeom prst="straightConnector1">
            <a:avLst/>
          </a:prstGeom>
          <a:ln w="38100" cmpd="sng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42BD961D-4084-5670-2E49-40B6B74CB558}"/>
              </a:ext>
            </a:extLst>
          </p:cNvPr>
          <p:cNvSpPr txBox="1"/>
          <p:nvPr/>
        </p:nvSpPr>
        <p:spPr>
          <a:xfrm>
            <a:off x="1095213" y="5640199"/>
            <a:ext cx="4342168" cy="738664"/>
          </a:xfrm>
          <a:prstGeom prst="rect">
            <a:avLst/>
          </a:prstGeom>
          <a:noFill/>
          <a:ln w="28575">
            <a:solidFill>
              <a:srgbClr val="31859C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" panose="02040604050505020304" pitchFamily="18" charset="0"/>
                <a:cs typeface="Cambria"/>
              </a:rPr>
              <a:t>Pazienti che presentano disordini alimentari associati a ridotto/assente calo ponderale </a:t>
            </a:r>
          </a:p>
          <a:p>
            <a:r>
              <a:rPr lang="it-IT" sz="1400" dirty="0">
                <a:latin typeface="Century" panose="02040604050505020304" pitchFamily="18" charset="0"/>
                <a:cs typeface="Cambria"/>
              </a:rPr>
              <a:t>e/o </a:t>
            </a:r>
            <a:r>
              <a:rPr lang="it-IT" sz="1400" i="1" dirty="0" err="1">
                <a:latin typeface="Century" panose="02040604050505020304" pitchFamily="18" charset="0"/>
                <a:cs typeface="Cambria"/>
              </a:rPr>
              <a:t>regain</a:t>
            </a:r>
            <a:r>
              <a:rPr lang="it-IT" sz="1400" dirty="0">
                <a:latin typeface="Century" panose="02040604050505020304" pitchFamily="18" charset="0"/>
                <a:cs typeface="Cambria"/>
              </a:rPr>
              <a:t> </a:t>
            </a:r>
            <a:r>
              <a:rPr lang="it-IT" sz="1400" dirty="0">
                <a:latin typeface="Century" panose="02040604050505020304" pitchFamily="18" charset="0"/>
                <a:cs typeface="Century"/>
              </a:rPr>
              <a:t>di peso</a:t>
            </a:r>
            <a:endParaRPr lang="it-IT" dirty="0"/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F823DFBD-7B08-73F2-1505-10E0968E6C56}"/>
              </a:ext>
            </a:extLst>
          </p:cNvPr>
          <p:cNvSpPr txBox="1"/>
          <p:nvPr/>
        </p:nvSpPr>
        <p:spPr>
          <a:xfrm>
            <a:off x="6351476" y="5610355"/>
            <a:ext cx="5244107" cy="738664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400" dirty="0">
                <a:latin typeface="Century" panose="02040604050505020304" pitchFamily="18" charset="0"/>
              </a:rPr>
              <a:t>Inviare a percorso di terapia cognitivo comportamentale, focalizzata su fallimento e motivazione al cambiamento dello stile di vita</a:t>
            </a:r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0BEEC733-4C34-A6CB-88E9-1B7ACA307BED}"/>
              </a:ext>
            </a:extLst>
          </p:cNvPr>
          <p:cNvCxnSpPr>
            <a:cxnSpLocks/>
          </p:cNvCxnSpPr>
          <p:nvPr/>
        </p:nvCxnSpPr>
        <p:spPr>
          <a:xfrm>
            <a:off x="139017" y="6012365"/>
            <a:ext cx="757696" cy="0"/>
          </a:xfrm>
          <a:prstGeom prst="straightConnector1">
            <a:avLst/>
          </a:prstGeom>
          <a:ln w="38100" cmpd="sng">
            <a:solidFill>
              <a:srgbClr val="31859C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3F02D25B-D300-97D4-ECFB-AFC016EE274F}"/>
              </a:ext>
            </a:extLst>
          </p:cNvPr>
          <p:cNvCxnSpPr>
            <a:cxnSpLocks/>
          </p:cNvCxnSpPr>
          <p:nvPr/>
        </p:nvCxnSpPr>
        <p:spPr>
          <a:xfrm>
            <a:off x="5723466" y="5967212"/>
            <a:ext cx="462844" cy="0"/>
          </a:xfrm>
          <a:prstGeom prst="straightConnector1">
            <a:avLst/>
          </a:prstGeom>
          <a:ln w="38100" cmpd="sng"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1 3">
            <a:extLst>
              <a:ext uri="{FF2B5EF4-FFF2-40B4-BE49-F238E27FC236}">
                <a16:creationId xmlns:a16="http://schemas.microsoft.com/office/drawing/2014/main" id="{D8016513-6F00-332A-9080-6102DAEA5BB0}"/>
              </a:ext>
            </a:extLst>
          </p:cNvPr>
          <p:cNvCxnSpPr>
            <a:cxnSpLocks/>
          </p:cNvCxnSpPr>
          <p:nvPr/>
        </p:nvCxnSpPr>
        <p:spPr>
          <a:xfrm>
            <a:off x="5725657" y="440267"/>
            <a:ext cx="4908476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78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4" grpId="0" animBg="1"/>
      <p:bldP spid="29" grpId="0" animBg="1"/>
      <p:bldP spid="31" grpId="0" animBg="1"/>
      <p:bldP spid="33" grpId="0" animBg="1"/>
      <p:bldP spid="35" grpId="0" animBg="1"/>
      <p:bldP spid="38" grpId="0" animBg="1"/>
      <p:bldP spid="47" grpId="0" animBg="1"/>
      <p:bldP spid="49" grpId="0" animBg="1"/>
    </p:bldLst>
  </p:timing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2236</TotalTime>
  <Words>1571</Words>
  <Application>Microsoft Macintosh PowerPoint</Application>
  <PresentationFormat>Widescreen</PresentationFormat>
  <Paragraphs>237</Paragraphs>
  <Slides>12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21" baseType="lpstr">
      <vt:lpstr>Abadi MT Condensed Light</vt:lpstr>
      <vt:lpstr>Arial Narrow,Bold</vt:lpstr>
      <vt:lpstr>Baskerville</vt:lpstr>
      <vt:lpstr>Calibri</vt:lpstr>
      <vt:lpstr>Cambria</vt:lpstr>
      <vt:lpstr>Century</vt:lpstr>
      <vt:lpstr>Times New Roman</vt:lpstr>
      <vt:lpstr>Wingdings</vt:lpstr>
      <vt:lpstr>RetrospectVTI</vt:lpstr>
      <vt:lpstr>Le Procedure Psicologiche e Psichiatriche in Chirurgia Metabolica e Bariatrica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Grazie per l’attenzione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raffaele lezoche</cp:lastModifiedBy>
  <cp:revision>97</cp:revision>
  <dcterms:created xsi:type="dcterms:W3CDTF">2022-02-27T17:36:31Z</dcterms:created>
  <dcterms:modified xsi:type="dcterms:W3CDTF">2024-04-08T08:02:53Z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